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697" r:id="rId2"/>
  </p:sldMasterIdLst>
  <p:notesMasterIdLst>
    <p:notesMasterId r:id="rId66"/>
  </p:notesMasterIdLst>
  <p:handoutMasterIdLst>
    <p:handoutMasterId r:id="rId67"/>
  </p:handoutMasterIdLst>
  <p:sldIdLst>
    <p:sldId id="261" r:id="rId3"/>
    <p:sldId id="334" r:id="rId4"/>
    <p:sldId id="264" r:id="rId5"/>
    <p:sldId id="339" r:id="rId6"/>
    <p:sldId id="340" r:id="rId7"/>
    <p:sldId id="267" r:id="rId8"/>
    <p:sldId id="260" r:id="rId9"/>
    <p:sldId id="269" r:id="rId10"/>
    <p:sldId id="320" r:id="rId11"/>
    <p:sldId id="268" r:id="rId12"/>
    <p:sldId id="271" r:id="rId13"/>
    <p:sldId id="256" r:id="rId14"/>
    <p:sldId id="258" r:id="rId15"/>
    <p:sldId id="259" r:id="rId16"/>
    <p:sldId id="272" r:id="rId17"/>
    <p:sldId id="273" r:id="rId18"/>
    <p:sldId id="274" r:id="rId19"/>
    <p:sldId id="281" r:id="rId20"/>
    <p:sldId id="276" r:id="rId21"/>
    <p:sldId id="282" r:id="rId22"/>
    <p:sldId id="283" r:id="rId23"/>
    <p:sldId id="278" r:id="rId24"/>
    <p:sldId id="279" r:id="rId25"/>
    <p:sldId id="284" r:id="rId26"/>
    <p:sldId id="289" r:id="rId27"/>
    <p:sldId id="285" r:id="rId28"/>
    <p:sldId id="286" r:id="rId29"/>
    <p:sldId id="287" r:id="rId30"/>
    <p:sldId id="290" r:id="rId31"/>
    <p:sldId id="291" r:id="rId32"/>
    <p:sldId id="288" r:id="rId33"/>
    <p:sldId id="292" r:id="rId34"/>
    <p:sldId id="323" r:id="rId35"/>
    <p:sldId id="293" r:id="rId36"/>
    <p:sldId id="298" r:id="rId37"/>
    <p:sldId id="325" r:id="rId38"/>
    <p:sldId id="324" r:id="rId39"/>
    <p:sldId id="294" r:id="rId40"/>
    <p:sldId id="313" r:id="rId41"/>
    <p:sldId id="314" r:id="rId42"/>
    <p:sldId id="306" r:id="rId43"/>
    <p:sldId id="326" r:id="rId44"/>
    <p:sldId id="327" r:id="rId45"/>
    <p:sldId id="328" r:id="rId46"/>
    <p:sldId id="329" r:id="rId47"/>
    <p:sldId id="331" r:id="rId48"/>
    <p:sldId id="297" r:id="rId49"/>
    <p:sldId id="299" r:id="rId50"/>
    <p:sldId id="330" r:id="rId51"/>
    <p:sldId id="305" r:id="rId52"/>
    <p:sldId id="300" r:id="rId53"/>
    <p:sldId id="333" r:id="rId54"/>
    <p:sldId id="316" r:id="rId55"/>
    <p:sldId id="315" r:id="rId56"/>
    <p:sldId id="343" r:id="rId57"/>
    <p:sldId id="336" r:id="rId58"/>
    <p:sldId id="337" r:id="rId59"/>
    <p:sldId id="338" r:id="rId60"/>
    <p:sldId id="303" r:id="rId61"/>
    <p:sldId id="304" r:id="rId62"/>
    <p:sldId id="342" r:id="rId63"/>
    <p:sldId id="344" r:id="rId64"/>
    <p:sldId id="345" r:id="rId6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94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5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56A1B26-F9BD-4260-A90E-CE248F940F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794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34AF6-00B3-48EB-9294-D2976A5CB5D5}" type="datetimeFigureOut">
              <a:rPr lang="en-US" smtClean="0"/>
              <a:t>8/23/2012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C7C52-2C79-48C5-BF34-E6F040BEE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09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 kumimoji="1" sz="2900">
                <a:solidFill>
                  <a:schemeClr val="tx1"/>
                </a:solidFill>
                <a:latin typeface="Tahoma" charset="0"/>
              </a:defRPr>
            </a:lvl1pPr>
            <a:lvl2pPr marL="729057" indent="-280406" defTabSz="914437">
              <a:defRPr kumimoji="1" sz="2900">
                <a:solidFill>
                  <a:schemeClr val="tx1"/>
                </a:solidFill>
                <a:latin typeface="Tahoma" charset="0"/>
              </a:defRPr>
            </a:lvl2pPr>
            <a:lvl3pPr marL="1121626" indent="-224325" defTabSz="914437">
              <a:defRPr kumimoji="1" sz="2900">
                <a:solidFill>
                  <a:schemeClr val="tx1"/>
                </a:solidFill>
                <a:latin typeface="Tahoma" charset="0"/>
              </a:defRPr>
            </a:lvl3pPr>
            <a:lvl4pPr marL="1570276" indent="-224325" defTabSz="914437">
              <a:defRPr kumimoji="1" sz="2900">
                <a:solidFill>
                  <a:schemeClr val="tx1"/>
                </a:solidFill>
                <a:latin typeface="Tahoma" charset="0"/>
              </a:defRPr>
            </a:lvl4pPr>
            <a:lvl5pPr marL="2018927" indent="-224325" defTabSz="914437">
              <a:defRPr kumimoji="1" sz="2900">
                <a:solidFill>
                  <a:schemeClr val="tx1"/>
                </a:solidFill>
                <a:latin typeface="Tahoma" charset="0"/>
              </a:defRPr>
            </a:lvl5pPr>
            <a:lvl6pPr marL="2467577" indent="-224325" defTabSz="914437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900">
                <a:solidFill>
                  <a:schemeClr val="tx1"/>
                </a:solidFill>
                <a:latin typeface="Tahoma" charset="0"/>
              </a:defRPr>
            </a:lvl6pPr>
            <a:lvl7pPr marL="2916227" indent="-224325" defTabSz="914437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900">
                <a:solidFill>
                  <a:schemeClr val="tx1"/>
                </a:solidFill>
                <a:latin typeface="Tahoma" charset="0"/>
              </a:defRPr>
            </a:lvl7pPr>
            <a:lvl8pPr marL="3364878" indent="-224325" defTabSz="914437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900">
                <a:solidFill>
                  <a:schemeClr val="tx1"/>
                </a:solidFill>
                <a:latin typeface="Tahoma" charset="0"/>
              </a:defRPr>
            </a:lvl8pPr>
            <a:lvl9pPr marL="3813528" indent="-224325" defTabSz="914437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9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113F9A33-4583-4508-8273-F3BE895F5E12}" type="slidenum">
              <a:rPr kumimoji="0" lang="en-US" sz="1200"/>
              <a:pPr/>
              <a:t>2</a:t>
            </a:fld>
            <a:endParaRPr kumimoji="0" lang="en-US" sz="1200"/>
          </a:p>
        </p:txBody>
      </p:sp>
      <p:sp>
        <p:nvSpPr>
          <p:cNvPr id="23555" name="Rectangle 13"/>
          <p:cNvSpPr txBox="1">
            <a:spLocks noGrp="1" noChangeArrowheads="1"/>
          </p:cNvSpPr>
          <p:nvPr/>
        </p:nvSpPr>
        <p:spPr bwMode="auto">
          <a:xfrm>
            <a:off x="3885579" y="8686489"/>
            <a:ext cx="2972421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>
              <a:defRPr kumimoji="1" sz="3000">
                <a:solidFill>
                  <a:schemeClr val="tx1"/>
                </a:solidFill>
                <a:latin typeface="Tahoma" charset="0"/>
              </a:defRPr>
            </a:lvl1pPr>
            <a:lvl2pPr marL="742950" indent="-285750" defTabSz="931863">
              <a:defRPr kumimoji="1" sz="3000">
                <a:solidFill>
                  <a:schemeClr val="tx1"/>
                </a:solidFill>
                <a:latin typeface="Tahoma" charset="0"/>
              </a:defRPr>
            </a:lvl2pPr>
            <a:lvl3pPr marL="1143000" indent="-228600" defTabSz="931863">
              <a:defRPr kumimoji="1" sz="3000">
                <a:solidFill>
                  <a:schemeClr val="tx1"/>
                </a:solidFill>
                <a:latin typeface="Tahoma" charset="0"/>
              </a:defRPr>
            </a:lvl3pPr>
            <a:lvl4pPr marL="1600200" indent="-228600" defTabSz="931863">
              <a:defRPr kumimoji="1" sz="3000">
                <a:solidFill>
                  <a:schemeClr val="tx1"/>
                </a:solidFill>
                <a:latin typeface="Tahoma" charset="0"/>
              </a:defRPr>
            </a:lvl4pPr>
            <a:lvl5pPr marL="2057400" indent="-228600" defTabSz="931863">
              <a:defRPr kumimoji="1" sz="3000">
                <a:solidFill>
                  <a:schemeClr val="tx1"/>
                </a:solidFill>
                <a:latin typeface="Tahoma" charset="0"/>
              </a:defRPr>
            </a:lvl5pPr>
            <a:lvl6pPr marL="25146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charset="0"/>
              </a:defRPr>
            </a:lvl6pPr>
            <a:lvl7pPr marL="29718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charset="0"/>
              </a:defRPr>
            </a:lvl7pPr>
            <a:lvl8pPr marL="34290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charset="0"/>
              </a:defRPr>
            </a:lvl8pPr>
            <a:lvl9pPr marL="38862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r"/>
            <a:fld id="{970F9CC3-8EEC-4255-8E44-202F8FFAA546}" type="slidenum">
              <a:rPr kumimoji="0" lang="en-US" sz="1200"/>
              <a:pPr algn="r"/>
              <a:t>2</a:t>
            </a:fld>
            <a:endParaRPr kumimoji="0" lang="en-US" sz="1200"/>
          </a:p>
        </p:txBody>
      </p:sp>
      <p:sp>
        <p:nvSpPr>
          <p:cNvPr id="23556" name="Rectangle 13"/>
          <p:cNvSpPr txBox="1">
            <a:spLocks noGrp="1" noChangeArrowheads="1"/>
          </p:cNvSpPr>
          <p:nvPr/>
        </p:nvSpPr>
        <p:spPr bwMode="auto">
          <a:xfrm>
            <a:off x="3885579" y="8686489"/>
            <a:ext cx="2972421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>
              <a:defRPr kumimoji="1" sz="3000">
                <a:solidFill>
                  <a:schemeClr val="tx1"/>
                </a:solidFill>
                <a:latin typeface="Tahoma" charset="0"/>
              </a:defRPr>
            </a:lvl1pPr>
            <a:lvl2pPr marL="742950" indent="-285750" defTabSz="931863">
              <a:defRPr kumimoji="1" sz="3000">
                <a:solidFill>
                  <a:schemeClr val="tx1"/>
                </a:solidFill>
                <a:latin typeface="Tahoma" charset="0"/>
              </a:defRPr>
            </a:lvl2pPr>
            <a:lvl3pPr marL="1143000" indent="-228600" defTabSz="931863">
              <a:defRPr kumimoji="1" sz="3000">
                <a:solidFill>
                  <a:schemeClr val="tx1"/>
                </a:solidFill>
                <a:latin typeface="Tahoma" charset="0"/>
              </a:defRPr>
            </a:lvl3pPr>
            <a:lvl4pPr marL="1600200" indent="-228600" defTabSz="931863">
              <a:defRPr kumimoji="1" sz="3000">
                <a:solidFill>
                  <a:schemeClr val="tx1"/>
                </a:solidFill>
                <a:latin typeface="Tahoma" charset="0"/>
              </a:defRPr>
            </a:lvl4pPr>
            <a:lvl5pPr marL="2057400" indent="-228600" defTabSz="931863">
              <a:defRPr kumimoji="1" sz="3000">
                <a:solidFill>
                  <a:schemeClr val="tx1"/>
                </a:solidFill>
                <a:latin typeface="Tahoma" charset="0"/>
              </a:defRPr>
            </a:lvl5pPr>
            <a:lvl6pPr marL="25146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charset="0"/>
              </a:defRPr>
            </a:lvl6pPr>
            <a:lvl7pPr marL="29718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charset="0"/>
              </a:defRPr>
            </a:lvl7pPr>
            <a:lvl8pPr marL="34290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charset="0"/>
              </a:defRPr>
            </a:lvl8pPr>
            <a:lvl9pPr marL="38862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r"/>
            <a:fld id="{6F6431CF-47DE-4E77-AC6D-5ACCB1EAB807}" type="slidenum">
              <a:rPr kumimoji="0" lang="en-US" sz="1200"/>
              <a:pPr algn="r"/>
              <a:t>2</a:t>
            </a:fld>
            <a:endParaRPr kumimoji="0" lang="en-US" sz="1200"/>
          </a:p>
        </p:txBody>
      </p:sp>
      <p:sp>
        <p:nvSpPr>
          <p:cNvPr id="235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Be informed of latest events regarding 10 ppb criteria……..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9/29/2011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defTabSz="931863" eaLnBrk="0" hangingPunct="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defTabSz="931863" eaLnBrk="0" hangingPunct="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defTabSz="931863" eaLnBrk="0" hangingPunct="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defTabSz="931863" eaLnBrk="0" hangingPunct="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93186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93186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93186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93186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93AD5B93-419F-4F2A-B661-2890C80D2D45}" type="slidenum">
              <a:rPr lang="en-US" sz="1200" smtClean="0">
                <a:latin typeface="Times New Roman" pitchFamily="18" charset="0"/>
              </a:rPr>
              <a:pPr eaLnBrk="1" hangingPunct="1"/>
              <a:t>52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Stop soil subsidence</a:t>
            </a:r>
          </a:p>
          <a:p>
            <a:pPr eaLnBrk="1" hangingPunct="1"/>
            <a:r>
              <a:rPr lang="en-US" dirty="0" smtClean="0"/>
              <a:t>Serves as drainage water storage pond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</a:t>
            </a:r>
            <a:r>
              <a:rPr lang="en-US" baseline="0" dirty="0" smtClean="0"/>
              <a:t> some methods text from SOW or annual report here…..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0D95E-064B-4864-AEC2-F1DEB8AEA8AB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0D95E-064B-4864-AEC2-F1DEB8AEA8AB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Major geographic features of the South Florida environment within the South Florida Water Management District’s boundaries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C7C52-2C79-48C5-BF34-E6F040BEED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32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 kumimoji="1" sz="2900">
                <a:solidFill>
                  <a:schemeClr val="tx1"/>
                </a:solidFill>
                <a:latin typeface="Tahoma" charset="0"/>
              </a:defRPr>
            </a:lvl1pPr>
            <a:lvl2pPr marL="729057" indent="-280406" defTabSz="914437">
              <a:defRPr kumimoji="1" sz="2900">
                <a:solidFill>
                  <a:schemeClr val="tx1"/>
                </a:solidFill>
                <a:latin typeface="Tahoma" charset="0"/>
              </a:defRPr>
            </a:lvl2pPr>
            <a:lvl3pPr marL="1121626" indent="-224325" defTabSz="914437">
              <a:defRPr kumimoji="1" sz="2900">
                <a:solidFill>
                  <a:schemeClr val="tx1"/>
                </a:solidFill>
                <a:latin typeface="Tahoma" charset="0"/>
              </a:defRPr>
            </a:lvl3pPr>
            <a:lvl4pPr marL="1570276" indent="-224325" defTabSz="914437">
              <a:defRPr kumimoji="1" sz="2900">
                <a:solidFill>
                  <a:schemeClr val="tx1"/>
                </a:solidFill>
                <a:latin typeface="Tahoma" charset="0"/>
              </a:defRPr>
            </a:lvl4pPr>
            <a:lvl5pPr marL="2018927" indent="-224325" defTabSz="914437">
              <a:defRPr kumimoji="1" sz="2900">
                <a:solidFill>
                  <a:schemeClr val="tx1"/>
                </a:solidFill>
                <a:latin typeface="Tahoma" charset="0"/>
              </a:defRPr>
            </a:lvl5pPr>
            <a:lvl6pPr marL="2467577" indent="-224325" defTabSz="914437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900">
                <a:solidFill>
                  <a:schemeClr val="tx1"/>
                </a:solidFill>
                <a:latin typeface="Tahoma" charset="0"/>
              </a:defRPr>
            </a:lvl6pPr>
            <a:lvl7pPr marL="2916227" indent="-224325" defTabSz="914437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900">
                <a:solidFill>
                  <a:schemeClr val="tx1"/>
                </a:solidFill>
                <a:latin typeface="Tahoma" charset="0"/>
              </a:defRPr>
            </a:lvl7pPr>
            <a:lvl8pPr marL="3364878" indent="-224325" defTabSz="914437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900">
                <a:solidFill>
                  <a:schemeClr val="tx1"/>
                </a:solidFill>
                <a:latin typeface="Tahoma" charset="0"/>
              </a:defRPr>
            </a:lvl8pPr>
            <a:lvl9pPr marL="3813528" indent="-224325" defTabSz="914437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9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C94F8767-92C0-486E-A6C6-E5701652D7E5}" type="slidenum">
              <a:rPr kumimoji="0" lang="en-US" sz="1200"/>
              <a:pPr/>
              <a:t>4</a:t>
            </a:fld>
            <a:endParaRPr kumimoji="0" lang="en-US" sz="1200"/>
          </a:p>
        </p:txBody>
      </p:sp>
      <p:sp>
        <p:nvSpPr>
          <p:cNvPr id="25603" name="Rectangle 13"/>
          <p:cNvSpPr txBox="1">
            <a:spLocks noGrp="1" noChangeArrowheads="1"/>
          </p:cNvSpPr>
          <p:nvPr/>
        </p:nvSpPr>
        <p:spPr bwMode="auto">
          <a:xfrm>
            <a:off x="3885579" y="8686489"/>
            <a:ext cx="2972421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>
              <a:defRPr kumimoji="1" sz="3000">
                <a:solidFill>
                  <a:schemeClr val="tx1"/>
                </a:solidFill>
                <a:latin typeface="Tahoma" charset="0"/>
              </a:defRPr>
            </a:lvl1pPr>
            <a:lvl2pPr marL="742950" indent="-285750" defTabSz="931863">
              <a:defRPr kumimoji="1" sz="3000">
                <a:solidFill>
                  <a:schemeClr val="tx1"/>
                </a:solidFill>
                <a:latin typeface="Tahoma" charset="0"/>
              </a:defRPr>
            </a:lvl2pPr>
            <a:lvl3pPr marL="1143000" indent="-228600" defTabSz="931863">
              <a:defRPr kumimoji="1" sz="3000">
                <a:solidFill>
                  <a:schemeClr val="tx1"/>
                </a:solidFill>
                <a:latin typeface="Tahoma" charset="0"/>
              </a:defRPr>
            </a:lvl3pPr>
            <a:lvl4pPr marL="1600200" indent="-228600" defTabSz="931863">
              <a:defRPr kumimoji="1" sz="3000">
                <a:solidFill>
                  <a:schemeClr val="tx1"/>
                </a:solidFill>
                <a:latin typeface="Tahoma" charset="0"/>
              </a:defRPr>
            </a:lvl4pPr>
            <a:lvl5pPr marL="2057400" indent="-228600" defTabSz="931863">
              <a:defRPr kumimoji="1" sz="3000">
                <a:solidFill>
                  <a:schemeClr val="tx1"/>
                </a:solidFill>
                <a:latin typeface="Tahoma" charset="0"/>
              </a:defRPr>
            </a:lvl5pPr>
            <a:lvl6pPr marL="25146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charset="0"/>
              </a:defRPr>
            </a:lvl6pPr>
            <a:lvl7pPr marL="29718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charset="0"/>
              </a:defRPr>
            </a:lvl7pPr>
            <a:lvl8pPr marL="34290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charset="0"/>
              </a:defRPr>
            </a:lvl8pPr>
            <a:lvl9pPr marL="38862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r"/>
            <a:fld id="{5C77DF79-2065-49BD-902E-4E1B4CE36B0C}" type="slidenum">
              <a:rPr kumimoji="0" lang="en-US" sz="1200"/>
              <a:pPr algn="r"/>
              <a:t>4</a:t>
            </a:fld>
            <a:endParaRPr kumimoji="0" lang="en-US" sz="1200"/>
          </a:p>
        </p:txBody>
      </p:sp>
      <p:sp>
        <p:nvSpPr>
          <p:cNvPr id="25604" name="Rectangle 13"/>
          <p:cNvSpPr txBox="1">
            <a:spLocks noGrp="1" noChangeArrowheads="1"/>
          </p:cNvSpPr>
          <p:nvPr/>
        </p:nvSpPr>
        <p:spPr bwMode="auto">
          <a:xfrm>
            <a:off x="3885579" y="8686489"/>
            <a:ext cx="2972421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>
              <a:defRPr kumimoji="1" sz="3000">
                <a:solidFill>
                  <a:schemeClr val="tx1"/>
                </a:solidFill>
                <a:latin typeface="Tahoma" charset="0"/>
              </a:defRPr>
            </a:lvl1pPr>
            <a:lvl2pPr marL="742950" indent="-285750" defTabSz="931863">
              <a:defRPr kumimoji="1" sz="3000">
                <a:solidFill>
                  <a:schemeClr val="tx1"/>
                </a:solidFill>
                <a:latin typeface="Tahoma" charset="0"/>
              </a:defRPr>
            </a:lvl2pPr>
            <a:lvl3pPr marL="1143000" indent="-228600" defTabSz="931863">
              <a:defRPr kumimoji="1" sz="3000">
                <a:solidFill>
                  <a:schemeClr val="tx1"/>
                </a:solidFill>
                <a:latin typeface="Tahoma" charset="0"/>
              </a:defRPr>
            </a:lvl3pPr>
            <a:lvl4pPr marL="1600200" indent="-228600" defTabSz="931863">
              <a:defRPr kumimoji="1" sz="3000">
                <a:solidFill>
                  <a:schemeClr val="tx1"/>
                </a:solidFill>
                <a:latin typeface="Tahoma" charset="0"/>
              </a:defRPr>
            </a:lvl4pPr>
            <a:lvl5pPr marL="2057400" indent="-228600" defTabSz="931863">
              <a:defRPr kumimoji="1" sz="3000">
                <a:solidFill>
                  <a:schemeClr val="tx1"/>
                </a:solidFill>
                <a:latin typeface="Tahoma" charset="0"/>
              </a:defRPr>
            </a:lvl5pPr>
            <a:lvl6pPr marL="25146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charset="0"/>
              </a:defRPr>
            </a:lvl6pPr>
            <a:lvl7pPr marL="29718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charset="0"/>
              </a:defRPr>
            </a:lvl7pPr>
            <a:lvl8pPr marL="34290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charset="0"/>
              </a:defRPr>
            </a:lvl8pPr>
            <a:lvl9pPr marL="38862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r"/>
            <a:fld id="{56264221-12E3-4656-8D6F-3932D957A78B}" type="slidenum">
              <a:rPr kumimoji="0" lang="en-US" sz="1200"/>
              <a:pPr algn="r"/>
              <a:t>4</a:t>
            </a:fld>
            <a:endParaRPr kumimoji="0" lang="en-US" sz="1200"/>
          </a:p>
        </p:txBody>
      </p:sp>
      <p:sp>
        <p:nvSpPr>
          <p:cNvPr id="256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The state of </a:t>
            </a:r>
            <a:r>
              <a:rPr lang="en-US" dirty="0" err="1" smtClean="0"/>
              <a:t>Fl</a:t>
            </a:r>
            <a:r>
              <a:rPr lang="en-US" dirty="0" smtClean="0"/>
              <a:t> enacted the </a:t>
            </a:r>
            <a:r>
              <a:rPr lang="en-US" dirty="0" err="1" smtClean="0"/>
              <a:t>Stoneman</a:t>
            </a:r>
            <a:r>
              <a:rPr lang="en-US" dirty="0" smtClean="0"/>
              <a:t> Douglass EP Act in 1991, which required the district to publish rule making allowing for permits authorizing discharge</a:t>
            </a:r>
          </a:p>
          <a:p>
            <a:pPr>
              <a:buFontTx/>
              <a:buChar char="•"/>
            </a:pPr>
            <a:r>
              <a:rPr lang="en-US" dirty="0" smtClean="0"/>
              <a:t>The law was substantially revised in 1994.</a:t>
            </a:r>
          </a:p>
          <a:p>
            <a:pPr>
              <a:buFontTx/>
              <a:buChar char="•"/>
            </a:pPr>
            <a:r>
              <a:rPr lang="en-US" dirty="0" smtClean="0"/>
              <a:t>The rule is based on the assumption that the implementation of the regulatory program for the EAA will not reduce the quantity of water discharged by more than 20% than the quantity historically discharged.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9/29/2011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 kumimoji="1" sz="2900">
                <a:solidFill>
                  <a:schemeClr val="tx1"/>
                </a:solidFill>
                <a:latin typeface="Tahoma" charset="0"/>
              </a:defRPr>
            </a:lvl1pPr>
            <a:lvl2pPr marL="729057" indent="-280406" defTabSz="914437">
              <a:defRPr kumimoji="1" sz="2900">
                <a:solidFill>
                  <a:schemeClr val="tx1"/>
                </a:solidFill>
                <a:latin typeface="Tahoma" charset="0"/>
              </a:defRPr>
            </a:lvl2pPr>
            <a:lvl3pPr marL="1121626" indent="-224325" defTabSz="914437">
              <a:defRPr kumimoji="1" sz="2900">
                <a:solidFill>
                  <a:schemeClr val="tx1"/>
                </a:solidFill>
                <a:latin typeface="Tahoma" charset="0"/>
              </a:defRPr>
            </a:lvl3pPr>
            <a:lvl4pPr marL="1570276" indent="-224325" defTabSz="914437">
              <a:defRPr kumimoji="1" sz="2900">
                <a:solidFill>
                  <a:schemeClr val="tx1"/>
                </a:solidFill>
                <a:latin typeface="Tahoma" charset="0"/>
              </a:defRPr>
            </a:lvl4pPr>
            <a:lvl5pPr marL="2018927" indent="-224325" defTabSz="914437">
              <a:defRPr kumimoji="1" sz="2900">
                <a:solidFill>
                  <a:schemeClr val="tx1"/>
                </a:solidFill>
                <a:latin typeface="Tahoma" charset="0"/>
              </a:defRPr>
            </a:lvl5pPr>
            <a:lvl6pPr marL="2467577" indent="-224325" defTabSz="914437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900">
                <a:solidFill>
                  <a:schemeClr val="tx1"/>
                </a:solidFill>
                <a:latin typeface="Tahoma" charset="0"/>
              </a:defRPr>
            </a:lvl6pPr>
            <a:lvl7pPr marL="2916227" indent="-224325" defTabSz="914437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900">
                <a:solidFill>
                  <a:schemeClr val="tx1"/>
                </a:solidFill>
                <a:latin typeface="Tahoma" charset="0"/>
              </a:defRPr>
            </a:lvl7pPr>
            <a:lvl8pPr marL="3364878" indent="-224325" defTabSz="914437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900">
                <a:solidFill>
                  <a:schemeClr val="tx1"/>
                </a:solidFill>
                <a:latin typeface="Tahoma" charset="0"/>
              </a:defRPr>
            </a:lvl8pPr>
            <a:lvl9pPr marL="3813528" indent="-224325" defTabSz="914437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9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9FD42087-66E0-433F-9ACB-F50EB46DB36F}" type="slidenum">
              <a:rPr kumimoji="0" lang="en-US" sz="1200"/>
              <a:pPr/>
              <a:t>5</a:t>
            </a:fld>
            <a:endParaRPr kumimoji="0" lang="en-US" sz="1200"/>
          </a:p>
        </p:txBody>
      </p:sp>
      <p:sp>
        <p:nvSpPr>
          <p:cNvPr id="26627" name="Rectangle 13"/>
          <p:cNvSpPr txBox="1">
            <a:spLocks noGrp="1" noChangeArrowheads="1"/>
          </p:cNvSpPr>
          <p:nvPr/>
        </p:nvSpPr>
        <p:spPr bwMode="auto">
          <a:xfrm>
            <a:off x="3885579" y="8686489"/>
            <a:ext cx="2972421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>
              <a:defRPr kumimoji="1" sz="3000">
                <a:solidFill>
                  <a:schemeClr val="tx1"/>
                </a:solidFill>
                <a:latin typeface="Tahoma" charset="0"/>
              </a:defRPr>
            </a:lvl1pPr>
            <a:lvl2pPr marL="742950" indent="-285750" defTabSz="931863">
              <a:defRPr kumimoji="1" sz="3000">
                <a:solidFill>
                  <a:schemeClr val="tx1"/>
                </a:solidFill>
                <a:latin typeface="Tahoma" charset="0"/>
              </a:defRPr>
            </a:lvl2pPr>
            <a:lvl3pPr marL="1143000" indent="-228600" defTabSz="931863">
              <a:defRPr kumimoji="1" sz="3000">
                <a:solidFill>
                  <a:schemeClr val="tx1"/>
                </a:solidFill>
                <a:latin typeface="Tahoma" charset="0"/>
              </a:defRPr>
            </a:lvl3pPr>
            <a:lvl4pPr marL="1600200" indent="-228600" defTabSz="931863">
              <a:defRPr kumimoji="1" sz="3000">
                <a:solidFill>
                  <a:schemeClr val="tx1"/>
                </a:solidFill>
                <a:latin typeface="Tahoma" charset="0"/>
              </a:defRPr>
            </a:lvl4pPr>
            <a:lvl5pPr marL="2057400" indent="-228600" defTabSz="931863">
              <a:defRPr kumimoji="1" sz="3000">
                <a:solidFill>
                  <a:schemeClr val="tx1"/>
                </a:solidFill>
                <a:latin typeface="Tahoma" charset="0"/>
              </a:defRPr>
            </a:lvl5pPr>
            <a:lvl6pPr marL="25146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charset="0"/>
              </a:defRPr>
            </a:lvl6pPr>
            <a:lvl7pPr marL="29718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charset="0"/>
              </a:defRPr>
            </a:lvl7pPr>
            <a:lvl8pPr marL="34290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charset="0"/>
              </a:defRPr>
            </a:lvl8pPr>
            <a:lvl9pPr marL="38862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r"/>
            <a:fld id="{8C9F9200-FBF2-4C64-A288-99D1992945AE}" type="slidenum">
              <a:rPr kumimoji="0" lang="en-US" sz="1200"/>
              <a:pPr algn="r"/>
              <a:t>5</a:t>
            </a:fld>
            <a:endParaRPr kumimoji="0" lang="en-US" sz="1200"/>
          </a:p>
        </p:txBody>
      </p:sp>
      <p:sp>
        <p:nvSpPr>
          <p:cNvPr id="26628" name="Rectangle 13"/>
          <p:cNvSpPr txBox="1">
            <a:spLocks noGrp="1" noChangeArrowheads="1"/>
          </p:cNvSpPr>
          <p:nvPr/>
        </p:nvSpPr>
        <p:spPr bwMode="auto">
          <a:xfrm>
            <a:off x="3885579" y="8686489"/>
            <a:ext cx="2972421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>
              <a:defRPr kumimoji="1" sz="3000">
                <a:solidFill>
                  <a:schemeClr val="tx1"/>
                </a:solidFill>
                <a:latin typeface="Tahoma" charset="0"/>
              </a:defRPr>
            </a:lvl1pPr>
            <a:lvl2pPr marL="742950" indent="-285750" defTabSz="931863">
              <a:defRPr kumimoji="1" sz="3000">
                <a:solidFill>
                  <a:schemeClr val="tx1"/>
                </a:solidFill>
                <a:latin typeface="Tahoma" charset="0"/>
              </a:defRPr>
            </a:lvl2pPr>
            <a:lvl3pPr marL="1143000" indent="-228600" defTabSz="931863">
              <a:defRPr kumimoji="1" sz="3000">
                <a:solidFill>
                  <a:schemeClr val="tx1"/>
                </a:solidFill>
                <a:latin typeface="Tahoma" charset="0"/>
              </a:defRPr>
            </a:lvl3pPr>
            <a:lvl4pPr marL="1600200" indent="-228600" defTabSz="931863">
              <a:defRPr kumimoji="1" sz="3000">
                <a:solidFill>
                  <a:schemeClr val="tx1"/>
                </a:solidFill>
                <a:latin typeface="Tahoma" charset="0"/>
              </a:defRPr>
            </a:lvl4pPr>
            <a:lvl5pPr marL="2057400" indent="-228600" defTabSz="931863">
              <a:defRPr kumimoji="1" sz="3000">
                <a:solidFill>
                  <a:schemeClr val="tx1"/>
                </a:solidFill>
                <a:latin typeface="Tahoma" charset="0"/>
              </a:defRPr>
            </a:lvl5pPr>
            <a:lvl6pPr marL="25146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charset="0"/>
              </a:defRPr>
            </a:lvl6pPr>
            <a:lvl7pPr marL="29718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charset="0"/>
              </a:defRPr>
            </a:lvl7pPr>
            <a:lvl8pPr marL="34290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charset="0"/>
              </a:defRPr>
            </a:lvl8pPr>
            <a:lvl9pPr marL="38862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r"/>
            <a:fld id="{0CB551DA-A3D5-4B55-A2AB-DAD751440E84}" type="slidenum">
              <a:rPr kumimoji="0" lang="en-US" sz="1200"/>
              <a:pPr algn="r"/>
              <a:t>5</a:t>
            </a:fld>
            <a:endParaRPr kumimoji="0" lang="en-US" sz="1200"/>
          </a:p>
        </p:txBody>
      </p:sp>
      <p:sp>
        <p:nvSpPr>
          <p:cNvPr id="266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Without permit there would be no drainage pumping; no farming. Permits are needed to farm in the EAA.</a:t>
            </a:r>
          </a:p>
          <a:p>
            <a:pPr>
              <a:buFontTx/>
              <a:buChar char="•"/>
            </a:pPr>
            <a:r>
              <a:rPr lang="en-US" smtClean="0"/>
              <a:t>District collect monitoring data from the EAA basin starting Jan 1, 1995 to determine compliance with P load reduction regulation.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9/29/2011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C7C52-2C79-48C5-BF34-E6F040BEED7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defTabSz="931863" eaLnBrk="0" hangingPunct="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defTabSz="931863" eaLnBrk="0" hangingPunct="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defTabSz="931863" eaLnBrk="0" hangingPunct="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defTabSz="931863" eaLnBrk="0" hangingPunct="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93186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93186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93186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93186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FDC2717D-C378-40F3-8BB2-8CE14DD678A5}" type="slidenum">
              <a:rPr lang="en-US" sz="1200" smtClean="0">
                <a:latin typeface="Times New Roman" pitchFamily="18" charset="0"/>
              </a:rPr>
              <a:pPr eaLnBrk="1" hangingPunct="1"/>
              <a:t>42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No surface erosion</a:t>
            </a:r>
          </a:p>
          <a:p>
            <a:pPr eaLnBrk="1" hangingPunct="1"/>
            <a:r>
              <a:rPr lang="en-US" smtClean="0"/>
              <a:t>Uniform field drainage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defTabSz="931863" eaLnBrk="0" hangingPunct="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defTabSz="931863" eaLnBrk="0" hangingPunct="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defTabSz="931863" eaLnBrk="0" hangingPunct="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defTabSz="931863" eaLnBrk="0" hangingPunct="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93186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93186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93186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93186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0231B629-1120-4A62-B20D-7328CBF35C47}" type="slidenum">
              <a:rPr lang="en-US" sz="1200" smtClean="0">
                <a:latin typeface="Times New Roman" pitchFamily="18" charset="0"/>
              </a:rPr>
              <a:pPr eaLnBrk="1" hangingPunct="1"/>
              <a:t>43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Grower practices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defTabSz="931863" eaLnBrk="0" hangingPunct="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defTabSz="931863" eaLnBrk="0" hangingPunct="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defTabSz="931863" eaLnBrk="0" hangingPunct="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defTabSz="931863" eaLnBrk="0" hangingPunct="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93186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93186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93186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93186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EC896D84-E7A0-45FD-9D41-813EBE160D09}" type="slidenum">
              <a:rPr lang="en-US" sz="1200" smtClean="0">
                <a:latin typeface="Times New Roman" pitchFamily="18" charset="0"/>
              </a:rPr>
              <a:pPr eaLnBrk="1" hangingPunct="1"/>
              <a:t>44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Grower practices very effective under heavy rainfall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defTabSz="931863" eaLnBrk="0" hangingPunct="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defTabSz="931863" eaLnBrk="0" hangingPunct="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defTabSz="931863" eaLnBrk="0" hangingPunct="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defTabSz="931863" eaLnBrk="0" hangingPunct="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93186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93186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93186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93186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AA96E4B8-1576-4E3A-9D3B-42E4BB980F15}" type="slidenum">
              <a:rPr lang="en-US" sz="1200" smtClean="0">
                <a:latin typeface="Times New Roman" pitchFamily="18" charset="0"/>
              </a:rPr>
              <a:pPr eaLnBrk="1" hangingPunct="1"/>
              <a:t>46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Grower practices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693244BC-19CE-4A6B-8E36-E6E6D4840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160887"/>
            <a:ext cx="2008909" cy="65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7947C-C0DA-400E-809E-72DAD470D2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22A19-1B90-4E5E-9A02-739171D83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ED851112-6693-445E-A225-49C272DF72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62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38200" y="1905000"/>
            <a:ext cx="8007350" cy="4191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E10E6F22-250C-4D27-91ED-706899A129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0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96583-F53E-4F2B-BEAE-DED72B605E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582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953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81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68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312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91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40E9-B447-4599-A42F-855A7F2BC6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36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7848600" cy="586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195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5D25-1ADF-4F70-944E-6C4C2B1E71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3D4B8-9803-4354-9C7C-2C126E8B5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3732911-3740-4ABD-BBB6-23A613D3BB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E84E33CC-0E6A-4F24-ACA8-4471CE2AA2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ED18C-0254-43BA-8533-A8BA2E9071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62703-45BA-4907-84D8-13CA4B5EC6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B2AEB-2F14-4A5C-890F-A5A3FDB2EA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3934488A-3A7C-4079-B640-0F8442A7C85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4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3" y="6370164"/>
            <a:ext cx="1330117" cy="43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7315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286000"/>
            <a:ext cx="7848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 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  <a:p>
            <a:pPr lvl="3"/>
            <a:endParaRPr lang="en-US" smtClean="0"/>
          </a:p>
        </p:txBody>
      </p:sp>
      <p:sp>
        <p:nvSpPr>
          <p:cNvPr id="388100" name="Rectangle 4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6821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kumimoji="1" lang="en-US" sz="300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22748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60000"/>
        </a:spcBef>
        <a:spcAft>
          <a:spcPct val="0"/>
        </a:spcAft>
        <a:buClr>
          <a:schemeClr val="tx1"/>
        </a:buClr>
        <a:buChar char="•"/>
        <a:defRPr kumimoji="1"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Char char="•"/>
        <a:defRPr kumimoji="1"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har char="•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lnSpc>
          <a:spcPct val="75000"/>
        </a:lnSpc>
        <a:spcBef>
          <a:spcPct val="30000"/>
        </a:spcBef>
        <a:spcAft>
          <a:spcPct val="0"/>
        </a:spcAft>
        <a:buChar char="–"/>
        <a:defRPr kumimoji="1"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lnSpc>
          <a:spcPct val="75000"/>
        </a:lnSpc>
        <a:spcBef>
          <a:spcPct val="30000"/>
        </a:spcBef>
        <a:spcAft>
          <a:spcPct val="0"/>
        </a:spcAft>
        <a:buChar char="»"/>
        <a:defRPr kumimoji="1"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lnSpc>
          <a:spcPct val="75000"/>
        </a:lnSpc>
        <a:spcBef>
          <a:spcPct val="30000"/>
        </a:spcBef>
        <a:spcAft>
          <a:spcPct val="0"/>
        </a:spcAft>
        <a:buChar char="»"/>
        <a:defRPr kumimoji="1"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lnSpc>
          <a:spcPct val="75000"/>
        </a:lnSpc>
        <a:spcBef>
          <a:spcPct val="30000"/>
        </a:spcBef>
        <a:spcAft>
          <a:spcPct val="0"/>
        </a:spcAft>
        <a:buChar char="»"/>
        <a:defRPr kumimoji="1"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lnSpc>
          <a:spcPct val="75000"/>
        </a:lnSpc>
        <a:spcBef>
          <a:spcPct val="30000"/>
        </a:spcBef>
        <a:spcAft>
          <a:spcPct val="0"/>
        </a:spcAft>
        <a:buChar char="»"/>
        <a:defRPr kumimoji="1"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lnSpc>
          <a:spcPct val="75000"/>
        </a:lnSpc>
        <a:spcBef>
          <a:spcPct val="30000"/>
        </a:spcBef>
        <a:spcAft>
          <a:spcPct val="0"/>
        </a:spcAft>
        <a:buChar char="»"/>
        <a:defRPr kumimoji="1"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5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7.w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53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244475"/>
            <a:ext cx="8385175" cy="341312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>
                <a:solidFill>
                  <a:srgbClr val="002060"/>
                </a:solidFill>
              </a:rPr>
              <a:t>South Florida and Best </a:t>
            </a:r>
            <a:r>
              <a:rPr lang="en-US" sz="5400" b="1" dirty="0">
                <a:solidFill>
                  <a:srgbClr val="002060"/>
                </a:solidFill>
              </a:rPr>
              <a:t>Management </a:t>
            </a:r>
            <a:r>
              <a:rPr lang="en-US" sz="5400" b="1" dirty="0" smtClean="0">
                <a:solidFill>
                  <a:srgbClr val="002060"/>
                </a:solidFill>
              </a:rPr>
              <a:t>Practices</a:t>
            </a:r>
            <a:endParaRPr lang="en-US" sz="5400" b="1" dirty="0">
              <a:solidFill>
                <a:srgbClr val="002060"/>
              </a:solidFill>
            </a:endParaRPr>
          </a:p>
        </p:txBody>
      </p:sp>
      <p:sp>
        <p:nvSpPr>
          <p:cNvPr id="1536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914400" y="4267200"/>
            <a:ext cx="8007350" cy="1219200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2400" b="1" i="1" dirty="0" err="1" smtClean="0">
                <a:solidFill>
                  <a:srgbClr val="FF0000"/>
                </a:solidFill>
              </a:rPr>
              <a:t>Manohardeep</a:t>
            </a:r>
            <a:r>
              <a:rPr lang="en-US" sz="2400" b="1" i="1" dirty="0" smtClean="0">
                <a:solidFill>
                  <a:srgbClr val="FF0000"/>
                </a:solidFill>
              </a:rPr>
              <a:t> Josan</a:t>
            </a:r>
            <a:endParaRPr lang="en-US" sz="2400" b="1" i="1" dirty="0">
              <a:solidFill>
                <a:srgbClr val="FF0000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2400" b="1" dirty="0" smtClean="0"/>
              <a:t>Post-doctoral Research Associate</a:t>
            </a:r>
            <a:endParaRPr lang="en-US" sz="2400" b="1" dirty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3400" y="685800"/>
            <a:ext cx="8229600" cy="1066800"/>
          </a:xfrm>
        </p:spPr>
        <p:txBody>
          <a:bodyPr/>
          <a:lstStyle/>
          <a:p>
            <a:pPr algn="ctr"/>
            <a:r>
              <a:rPr lang="en-US" dirty="0"/>
              <a:t>Working Definition of BMP</a:t>
            </a:r>
          </a:p>
        </p:txBody>
      </p:sp>
      <p:sp>
        <p:nvSpPr>
          <p:cNvPr id="2253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33400" y="2286000"/>
            <a:ext cx="8235950" cy="32004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dirty="0"/>
              <a:t>“An alternative management practice that is technically feasible, economically viable, socially acceptable, and scientifically sound, and when implemented, will lead to reduced P concentrations and loads leaving farms in the EAA, while not threatening the viability of the agricultural production system”.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838200"/>
            <a:ext cx="8229600" cy="1066800"/>
          </a:xfrm>
        </p:spPr>
        <p:txBody>
          <a:bodyPr/>
          <a:lstStyle/>
          <a:p>
            <a:pPr algn="ctr"/>
            <a:r>
              <a:rPr lang="en-US" dirty="0"/>
              <a:t>Determining P Load</a:t>
            </a:r>
          </a:p>
        </p:txBody>
      </p:sp>
      <p:sp>
        <p:nvSpPr>
          <p:cNvPr id="2662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1981200"/>
            <a:ext cx="8229600" cy="4325112"/>
          </a:xfrm>
        </p:spPr>
        <p:txBody>
          <a:bodyPr>
            <a:normAutofit/>
          </a:bodyPr>
          <a:lstStyle/>
          <a:p>
            <a:pPr marL="109728" indent="0">
              <a:buClr>
                <a:schemeClr val="accent6">
                  <a:lumMod val="50000"/>
                </a:schemeClr>
              </a:buClr>
              <a:buNone/>
            </a:pPr>
            <a:r>
              <a:rPr lang="en-US" sz="2800" dirty="0">
                <a:solidFill>
                  <a:srgbClr val="FF0000"/>
                </a:solidFill>
              </a:rPr>
              <a:t>P LOAD</a:t>
            </a:r>
            <a:r>
              <a:rPr lang="en-US" sz="2800" dirty="0"/>
              <a:t> = </a:t>
            </a:r>
            <a:r>
              <a:rPr lang="en-US" sz="2800" dirty="0">
                <a:solidFill>
                  <a:srgbClr val="00FFFF"/>
                </a:solidFill>
              </a:rPr>
              <a:t>DRAINAGE VOLUME</a:t>
            </a:r>
            <a:r>
              <a:rPr lang="en-US" sz="2800" dirty="0"/>
              <a:t> X </a:t>
            </a:r>
            <a:r>
              <a:rPr lang="en-US" sz="2800" dirty="0">
                <a:solidFill>
                  <a:srgbClr val="FFC000"/>
                </a:solidFill>
              </a:rPr>
              <a:t>P CONC</a:t>
            </a:r>
            <a:endParaRPr lang="en-US" sz="2800" dirty="0"/>
          </a:p>
          <a:p>
            <a:pPr>
              <a:buClr>
                <a:schemeClr val="accent6">
                  <a:lumMod val="50000"/>
                </a:schemeClr>
              </a:buClr>
              <a:buFont typeface="Wingdings" pitchFamily="2" charset="2"/>
              <a:buChar char="q"/>
            </a:pPr>
            <a:r>
              <a:rPr lang="en-US" sz="2800" dirty="0"/>
              <a:t>Concentration of P in farm drainage </a:t>
            </a:r>
            <a:r>
              <a:rPr lang="en-US" sz="2800" dirty="0" smtClean="0"/>
              <a:t>water</a:t>
            </a:r>
          </a:p>
          <a:p>
            <a:pPr lvl="1">
              <a:buClr>
                <a:schemeClr val="accent6">
                  <a:lumMod val="50000"/>
                </a:schemeClr>
              </a:buClr>
              <a:buFont typeface="Wingdings" pitchFamily="2" charset="2"/>
              <a:buChar char="q"/>
            </a:pPr>
            <a:r>
              <a:rPr lang="en-US" sz="2200" dirty="0" smtClean="0"/>
              <a:t>Soil </a:t>
            </a:r>
            <a:r>
              <a:rPr lang="en-US" sz="2200" dirty="0"/>
              <a:t>oxidation (subsidence)</a:t>
            </a:r>
          </a:p>
          <a:p>
            <a:pPr lvl="1">
              <a:buClr>
                <a:schemeClr val="accent6">
                  <a:lumMod val="50000"/>
                </a:schemeClr>
              </a:buClr>
              <a:buFont typeface="Wingdings" pitchFamily="2" charset="2"/>
              <a:buChar char="q"/>
            </a:pPr>
            <a:r>
              <a:rPr lang="en-US" sz="2400" dirty="0"/>
              <a:t>Fertilizer </a:t>
            </a:r>
            <a:r>
              <a:rPr lang="en-US" sz="2400" dirty="0" smtClean="0"/>
              <a:t>application</a:t>
            </a:r>
          </a:p>
          <a:p>
            <a:pPr lvl="1">
              <a:buClr>
                <a:schemeClr val="accent6">
                  <a:lumMod val="50000"/>
                </a:schemeClr>
              </a:buClr>
              <a:buFont typeface="Wingdings" pitchFamily="2" charset="2"/>
              <a:buChar char="q"/>
            </a:pPr>
            <a:r>
              <a:rPr lang="en-US" sz="2400" dirty="0" smtClean="0"/>
              <a:t>Detritus from FAV</a:t>
            </a:r>
            <a:endParaRPr lang="en-US" sz="2400" dirty="0"/>
          </a:p>
          <a:p>
            <a:pPr>
              <a:buClr>
                <a:schemeClr val="accent6">
                  <a:lumMod val="50000"/>
                </a:schemeClr>
              </a:buClr>
              <a:buFont typeface="Wingdings" pitchFamily="2" charset="2"/>
              <a:buChar char="q"/>
            </a:pPr>
            <a:r>
              <a:rPr lang="en-US" sz="2800" dirty="0"/>
              <a:t>Volume of drainage water pumped off-farm</a:t>
            </a:r>
          </a:p>
          <a:p>
            <a:pPr lvl="1">
              <a:buClr>
                <a:schemeClr val="accent6">
                  <a:lumMod val="50000"/>
                </a:schemeClr>
              </a:buClr>
              <a:buFont typeface="Wingdings" pitchFamily="2" charset="2"/>
              <a:buChar char="q"/>
            </a:pPr>
            <a:r>
              <a:rPr lang="en-US" sz="2400" dirty="0"/>
              <a:t>Rainfall: amount and distribution</a:t>
            </a:r>
          </a:p>
          <a:p>
            <a:pPr lvl="1">
              <a:buClr>
                <a:schemeClr val="accent6">
                  <a:lumMod val="50000"/>
                </a:schemeClr>
              </a:buClr>
              <a:buFont typeface="Wingdings" pitchFamily="2" charset="2"/>
              <a:buChar char="q"/>
            </a:pPr>
            <a:r>
              <a:rPr lang="en-US" sz="2400" dirty="0"/>
              <a:t>Drainage needs of crop</a:t>
            </a:r>
          </a:p>
          <a:p>
            <a:pPr lvl="1">
              <a:buClr>
                <a:schemeClr val="accent6">
                  <a:lumMod val="50000"/>
                </a:schemeClr>
              </a:buClr>
              <a:buFont typeface="Wingdings" pitchFamily="2" charset="2"/>
              <a:buChar char="q"/>
            </a:pPr>
            <a:r>
              <a:rPr lang="en-US" sz="2400" dirty="0"/>
              <a:t>Irrigation quantity (and quality)</a:t>
            </a:r>
          </a:p>
          <a:p>
            <a:pPr lvl="1">
              <a:buClr>
                <a:schemeClr val="accent6">
                  <a:lumMod val="50000"/>
                </a:schemeClr>
              </a:buClr>
              <a:buFont typeface="Wingdings" pitchFamily="2" charset="2"/>
              <a:buChar char="q"/>
            </a:pPr>
            <a:r>
              <a:rPr lang="en-US" sz="2400" dirty="0"/>
              <a:t>Seepage into and off farm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182563" y="228600"/>
          <a:ext cx="8778875" cy="630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Acrobat Document" r:id="rId3" imgW="7542857" imgH="5830114" progId="AcroExch.Document.7">
                  <p:embed/>
                </p:oleObj>
              </mc:Choice>
              <mc:Fallback>
                <p:oleObj name="Acrobat Document" r:id="rId3" imgW="7542857" imgH="5830114" progId="AcroExch.Document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563" y="228600"/>
                        <a:ext cx="8778875" cy="630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ChangeArrowheads="1"/>
          </p:cNvSpPr>
          <p:nvPr/>
        </p:nvSpPr>
        <p:spPr bwMode="auto">
          <a:xfrm>
            <a:off x="0" y="77788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E7FD15"/>
              </a:buClr>
              <a:buSzPct val="70000"/>
              <a:defRPr/>
            </a:pPr>
            <a:endParaRPr kumimoji="1" lang="en-US" sz="20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8595" name="Rectangle 3"/>
          <p:cNvSpPr>
            <a:spLocks noChangeArrowheads="1"/>
          </p:cNvSpPr>
          <p:nvPr/>
        </p:nvSpPr>
        <p:spPr bwMode="auto">
          <a:xfrm>
            <a:off x="0" y="77788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E7FD15"/>
              </a:buClr>
              <a:buSzPct val="70000"/>
              <a:defRPr/>
            </a:pPr>
            <a:endParaRPr kumimoji="1" lang="en-US" sz="20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8596" name="Rectangle 4"/>
          <p:cNvSpPr>
            <a:spLocks noChangeArrowheads="1"/>
          </p:cNvSpPr>
          <p:nvPr/>
        </p:nvSpPr>
        <p:spPr bwMode="auto">
          <a:xfrm>
            <a:off x="0" y="442913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E7FD15"/>
              </a:buClr>
              <a:buSzPct val="70000"/>
              <a:defRPr/>
            </a:pPr>
            <a:endParaRPr kumimoji="1" lang="en-US" sz="20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8597" name="Rectangle 5"/>
          <p:cNvSpPr>
            <a:spLocks noChangeArrowheads="1"/>
          </p:cNvSpPr>
          <p:nvPr/>
        </p:nvSpPr>
        <p:spPr bwMode="auto">
          <a:xfrm>
            <a:off x="0" y="442913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E7FD15"/>
              </a:buClr>
              <a:buSzPct val="70000"/>
              <a:defRPr/>
            </a:pPr>
            <a:endParaRPr kumimoji="1" lang="en-US" sz="20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8598" name="Rectangle 6"/>
          <p:cNvSpPr>
            <a:spLocks noChangeArrowheads="1"/>
          </p:cNvSpPr>
          <p:nvPr/>
        </p:nvSpPr>
        <p:spPr bwMode="auto">
          <a:xfrm>
            <a:off x="0" y="442913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E7FD15"/>
              </a:buClr>
              <a:buSzPct val="70000"/>
              <a:defRPr/>
            </a:pPr>
            <a:endParaRPr kumimoji="1" lang="en-US" sz="20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8680" name="AutoShape 88"/>
          <p:cNvSpPr>
            <a:spLocks noChangeArrowheads="1"/>
          </p:cNvSpPr>
          <p:nvPr/>
        </p:nvSpPr>
        <p:spPr bwMode="auto">
          <a:xfrm>
            <a:off x="611188" y="3225233"/>
            <a:ext cx="611188" cy="122238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E7FD15"/>
              </a:buClr>
              <a:buSzPct val="70000"/>
              <a:defRPr/>
            </a:pPr>
            <a:endParaRPr kumimoji="1" lang="en-US" sz="20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8683" name="AutoShape 91"/>
          <p:cNvSpPr>
            <a:spLocks noChangeArrowheads="1"/>
          </p:cNvSpPr>
          <p:nvPr/>
        </p:nvSpPr>
        <p:spPr bwMode="auto">
          <a:xfrm>
            <a:off x="524897" y="4602162"/>
            <a:ext cx="611188" cy="122238"/>
          </a:xfrm>
          <a:prstGeom prst="rightArrow">
            <a:avLst>
              <a:gd name="adj1" fmla="val 50000"/>
              <a:gd name="adj2" fmla="val 124999"/>
            </a:avLst>
          </a:prstGeom>
          <a:solidFill>
            <a:schemeClr val="tx1"/>
          </a:solidFill>
          <a:ln w="9525">
            <a:solidFill>
              <a:srgbClr val="99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E7FD15"/>
              </a:buClr>
              <a:buSzPct val="70000"/>
              <a:defRPr/>
            </a:pPr>
            <a:endParaRPr kumimoji="1" lang="en-US" sz="20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2507" name="Group 2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107957"/>
              </p:ext>
            </p:extLst>
          </p:nvPr>
        </p:nvGraphicFramePr>
        <p:xfrm>
          <a:off x="1295400" y="427832"/>
          <a:ext cx="6781799" cy="6179551"/>
        </p:xfrm>
        <a:graphic>
          <a:graphicData uri="http://schemas.openxmlformats.org/drawingml/2006/table">
            <a:tbl>
              <a:tblPr/>
              <a:tblGrid>
                <a:gridCol w="1887871"/>
                <a:gridCol w="500561"/>
                <a:gridCol w="4393367"/>
              </a:tblGrid>
              <a:tr h="3027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BMP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PTS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DESCRIPTION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270886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NUTRIENT CONTROL: MINIMIZE MOVEMENT OF NUTRIENTS OFF-SITE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08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Nutrient Application Control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2½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Controlled application of nutrients; banding, controlled application 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2708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Nutrient Spill Prevention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2½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Formal spill protocols: storage, handling, transfer, and education/instruction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2694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Rotational Vegetable Planting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2½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Rotation planting of high P/low P demand crops to avoid P build up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2708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Plant Tissue Analysis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2½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Determines plant nutrient requirements via tissue testing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2708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Soil Test Based Fertilization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Determine soil P requirements and follow standard recommendations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2708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Split Nutrient Application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Applying split P without exceeding total recommendation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2708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Slow Release P Fertilizer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Specially treated fertilizer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2708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Reduced P Fertilization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 application rate is at least 30% below recommendation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267122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WATER MANAGEMENT: MINIMIZE THE VOLUME OF OFF-SITE DRAINAGE DISCHARGE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08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½ Inch Detained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Delay discharge: based on measuring daily rain events using a rain gauge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2708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Inch Detained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Delay discharge: based on measuring daily rain events using a rain gauge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2708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Improved Infrastructure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Re-circulate water; fallow field flood; increase water detention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2708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Water Table Management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Optimizing drainage and irrigation schedules to decrease discharge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269431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PP AND SEDIMENTS: MINIMIZE MOVEMENT OF PARTICULAT MATTER AND CANAL SEDIMENTS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49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Any 2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Any 4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Any 6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Any 8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2½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 5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•  Leveling fields     •  Slow drainage velocity near pumps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• Grassed swales/field ditch connections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• Ditch bank berms     • Canal cleaning program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• Aquatic weed control     • Field ditch drainage sumps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• Barriers at discharge locations     • Ditch bank stabilization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• Sediment sump/trap in canals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• Soil stabilization through infrastructure improvements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• Cover crops     • Culvert bottoms above ditch bottoms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• Vegetated ditch banks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2708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Other BMPs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TBD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BMPs proposed by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permittee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and accepted by SFWMD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AutoShape 91"/>
          <p:cNvSpPr>
            <a:spLocks noChangeArrowheads="1"/>
          </p:cNvSpPr>
          <p:nvPr/>
        </p:nvSpPr>
        <p:spPr bwMode="auto">
          <a:xfrm>
            <a:off x="524897" y="762000"/>
            <a:ext cx="611188" cy="122238"/>
          </a:xfrm>
          <a:prstGeom prst="rightArrow">
            <a:avLst>
              <a:gd name="adj1" fmla="val 50000"/>
              <a:gd name="adj2" fmla="val 124999"/>
            </a:avLst>
          </a:prstGeom>
          <a:solidFill>
            <a:schemeClr val="tx1"/>
          </a:solidFill>
          <a:ln w="9525">
            <a:solidFill>
              <a:srgbClr val="99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E7FD15"/>
              </a:buClr>
              <a:buSzPct val="70000"/>
              <a:defRPr/>
            </a:pPr>
            <a:endParaRPr kumimoji="1" lang="en-US" sz="20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533400"/>
            <a:ext cx="8385175" cy="1143000"/>
          </a:xfrm>
        </p:spPr>
        <p:txBody>
          <a:bodyPr/>
          <a:lstStyle/>
          <a:p>
            <a:pPr algn="ctr"/>
            <a:r>
              <a:rPr lang="en-US" dirty="0"/>
              <a:t>Example: Sugarcane Farm Deep Soil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sz="half" idx="1"/>
          </p:nvPr>
        </p:nvSpPr>
        <p:spPr>
          <a:noFill/>
          <a:ln/>
          <a:effectLst>
            <a:outerShdw dist="17961" dir="2700000" algn="ctr" rotWithShape="0">
              <a:srgbClr val="000000"/>
            </a:outerShdw>
          </a:effectLst>
        </p:spPr>
        <p:txBody>
          <a:bodyPr/>
          <a:lstStyle/>
          <a:p>
            <a:endParaRPr lang="en-US" sz="2800"/>
          </a:p>
          <a:p>
            <a:pPr>
              <a:buFont typeface="Wingdings" pitchFamily="2" charset="2"/>
              <a:buNone/>
            </a:pPr>
            <a:endParaRPr lang="en-US" sz="1800"/>
          </a:p>
        </p:txBody>
      </p:sp>
      <p:graphicFrame>
        <p:nvGraphicFramePr>
          <p:cNvPr id="13362" name="Group 50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507555802"/>
              </p:ext>
            </p:extLst>
          </p:nvPr>
        </p:nvGraphicFramePr>
        <p:xfrm>
          <a:off x="533400" y="1716312"/>
          <a:ext cx="8388350" cy="326136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6577013"/>
                <a:gridCol w="1811337"/>
              </a:tblGrid>
              <a:tr h="288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BMP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Points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1” Rainfall detention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Controlled fertilizer application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2.5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Fertilizer spill prevention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2.5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Soil testing program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Sediment controls (4)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Total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25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graphicFrame>
        <p:nvGraphicFramePr>
          <p:cNvPr id="13363" name="Group 51"/>
          <p:cNvGraphicFramePr>
            <a:graphicFrameLocks noGrp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047819827"/>
              </p:ext>
            </p:extLst>
          </p:nvPr>
        </p:nvGraphicFramePr>
        <p:xfrm>
          <a:off x="533400" y="4495800"/>
          <a:ext cx="4495800" cy="82296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247901"/>
                <a:gridCol w="2247899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Level fields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Field ditch sumps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Canal cleaning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Cover crops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381000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Example: Sugarcane Farm  Shallow Soil</a:t>
            </a:r>
          </a:p>
        </p:txBody>
      </p:sp>
      <p:graphicFrame>
        <p:nvGraphicFramePr>
          <p:cNvPr id="27698" name="Group 5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03418603"/>
              </p:ext>
            </p:extLst>
          </p:nvPr>
        </p:nvGraphicFramePr>
        <p:xfrm>
          <a:off x="1295400" y="1219200"/>
          <a:ext cx="7620000" cy="4198938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5975350"/>
                <a:gridCol w="1644650"/>
              </a:tblGrid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BMP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Points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619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1/2” Rainfall detention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Controlled fertilizer application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2.5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619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Fertilizer spill prevention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2.5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622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Soil testing program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619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Sediment controls (6)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4730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Total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25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graphicFrame>
        <p:nvGraphicFramePr>
          <p:cNvPr id="27699" name="Group 5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74668643"/>
              </p:ext>
            </p:extLst>
          </p:nvPr>
        </p:nvGraphicFramePr>
        <p:xfrm>
          <a:off x="1295400" y="4953000"/>
          <a:ext cx="4572000" cy="122936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286001"/>
                <a:gridCol w="2285999"/>
              </a:tblGrid>
              <a:tr h="279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Level fields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Field ditch sumps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Ditch bank berms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Raised culverts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Main canal sump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Riser boards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762000"/>
            <a:ext cx="8229600" cy="1066800"/>
          </a:xfrm>
        </p:spPr>
        <p:txBody>
          <a:bodyPr/>
          <a:lstStyle/>
          <a:p>
            <a:pPr algn="ctr"/>
            <a:r>
              <a:rPr lang="en-US" dirty="0"/>
              <a:t>Nutrient Control BMPs</a:t>
            </a:r>
          </a:p>
        </p:txBody>
      </p:sp>
      <p:sp>
        <p:nvSpPr>
          <p:cNvPr id="2867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762000" y="2133600"/>
            <a:ext cx="8007350" cy="4114800"/>
          </a:xfrm>
        </p:spPr>
        <p:txBody>
          <a:bodyPr/>
          <a:lstStyle/>
          <a:p>
            <a:pPr>
              <a:buClrTx/>
              <a:buFont typeface="Wingdings" pitchFamily="2" charset="2"/>
              <a:buChar char="§"/>
            </a:pPr>
            <a:r>
              <a:rPr lang="en-US" sz="3600" dirty="0"/>
              <a:t>Soil Testing and Plant Tissue Analysis</a:t>
            </a:r>
          </a:p>
          <a:p>
            <a:pPr>
              <a:buClrTx/>
              <a:buFont typeface="Wingdings" pitchFamily="2" charset="2"/>
              <a:buChar char="§"/>
            </a:pPr>
            <a:r>
              <a:rPr lang="en-US" sz="3600" dirty="0"/>
              <a:t>Fertilizer application</a:t>
            </a:r>
          </a:p>
          <a:p>
            <a:pPr lvl="1">
              <a:buClrTx/>
              <a:buFont typeface="Wingdings" pitchFamily="2" charset="2"/>
              <a:buChar char="§"/>
            </a:pPr>
            <a:r>
              <a:rPr lang="en-US" sz="3200" dirty="0"/>
              <a:t>Fertilizer misapplication</a:t>
            </a:r>
          </a:p>
          <a:p>
            <a:pPr>
              <a:buClrTx/>
              <a:buFont typeface="Wingdings" pitchFamily="2" charset="2"/>
              <a:buChar char="§"/>
            </a:pPr>
            <a:r>
              <a:rPr lang="en-US" sz="3600" dirty="0"/>
              <a:t>Spill Prevention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990600"/>
            <a:ext cx="8229600" cy="1066800"/>
          </a:xfrm>
        </p:spPr>
        <p:txBody>
          <a:bodyPr/>
          <a:lstStyle/>
          <a:p>
            <a:pPr algn="ctr"/>
            <a:r>
              <a:rPr lang="en-US" dirty="0"/>
              <a:t>Soil Testing</a:t>
            </a:r>
          </a:p>
        </p:txBody>
      </p:sp>
      <p:sp>
        <p:nvSpPr>
          <p:cNvPr id="2969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2057400"/>
            <a:ext cx="8229600" cy="4325112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spcAft>
                <a:spcPct val="50000"/>
              </a:spcAft>
              <a:buClrTx/>
              <a:buFont typeface="Wingdings" pitchFamily="2" charset="2"/>
              <a:buChar char="§"/>
            </a:pPr>
            <a:r>
              <a:rPr lang="en-US" dirty="0" smtClean="0"/>
              <a:t>Part </a:t>
            </a:r>
            <a:r>
              <a:rPr lang="en-US" dirty="0"/>
              <a:t>of the “Nutrient Control Practices” listed under approved BMPs for water quality improvement in the EAA.</a:t>
            </a: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spcAft>
                <a:spcPct val="50000"/>
              </a:spcAft>
              <a:buClrTx/>
              <a:buFont typeface="Wingdings" pitchFamily="2" charset="2"/>
              <a:buChar char="§"/>
            </a:pPr>
            <a:r>
              <a:rPr lang="en-US" sz="2800" dirty="0" smtClean="0"/>
              <a:t>Soil testing is an essential tool to formulate a sound lime and nutrient management program.</a:t>
            </a: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spcAft>
                <a:spcPct val="50000"/>
              </a:spcAft>
              <a:buClrTx/>
              <a:buFont typeface="Wingdings" pitchFamily="2" charset="2"/>
              <a:buChar char="§"/>
            </a:pPr>
            <a:r>
              <a:rPr lang="en-US" sz="2800" dirty="0" smtClean="0"/>
              <a:t>With </a:t>
            </a:r>
            <a:r>
              <a:rPr lang="en-US" sz="2800" dirty="0"/>
              <a:t>increased emphasis on environmental quality and rising cost of fertilizer materials, soil testing has become an important tool to identify areas where inadequate or excess fertilization has occurred.</a:t>
            </a:r>
          </a:p>
          <a:p>
            <a:pPr marL="342900" indent="-342900">
              <a:lnSpc>
                <a:spcPct val="80000"/>
              </a:lnSpc>
              <a:buClrTx/>
              <a:buFont typeface="Wingdings" pitchFamily="2" charset="2"/>
              <a:buChar char="§"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4"/>
          <p:cNvGraphicFramePr>
            <a:graphicFrameLocks noChangeAspect="1"/>
          </p:cNvGraphicFramePr>
          <p:nvPr/>
        </p:nvGraphicFramePr>
        <p:xfrm>
          <a:off x="1252538" y="1422400"/>
          <a:ext cx="7291387" cy="491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8" name="Chart" r:id="rId3" imgW="4600651" imgH="2152802" progId="Excel.Chart.8">
                  <p:embed/>
                </p:oleObj>
              </mc:Choice>
              <mc:Fallback>
                <p:oleObj name="Chart" r:id="rId3" imgW="4600651" imgH="2152802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2538" y="1422400"/>
                        <a:ext cx="7291387" cy="491966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714375" y="474663"/>
            <a:ext cx="8215313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Relationship Between Soil Test P, Crop Yield, and Potential for Environmental Problems due to Excessive Soil P </a:t>
            </a:r>
          </a:p>
        </p:txBody>
      </p:sp>
      <p:sp>
        <p:nvSpPr>
          <p:cNvPr id="41988" name="Line 6"/>
          <p:cNvSpPr>
            <a:spLocks noChangeShapeType="1"/>
          </p:cNvSpPr>
          <p:nvPr/>
        </p:nvSpPr>
        <p:spPr bwMode="auto">
          <a:xfrm flipV="1">
            <a:off x="3294063" y="1944688"/>
            <a:ext cx="0" cy="3005137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1989" name="Line 7"/>
          <p:cNvSpPr>
            <a:spLocks noChangeShapeType="1"/>
          </p:cNvSpPr>
          <p:nvPr/>
        </p:nvSpPr>
        <p:spPr bwMode="auto">
          <a:xfrm flipV="1">
            <a:off x="4260850" y="1939925"/>
            <a:ext cx="0" cy="3005138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1990" name="Line 8"/>
          <p:cNvSpPr>
            <a:spLocks noChangeShapeType="1"/>
          </p:cNvSpPr>
          <p:nvPr/>
        </p:nvSpPr>
        <p:spPr bwMode="auto">
          <a:xfrm flipV="1">
            <a:off x="6213475" y="1949450"/>
            <a:ext cx="0" cy="3005138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4949825" y="4397375"/>
            <a:ext cx="52228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H</a:t>
            </a:r>
          </a:p>
        </p:txBody>
      </p: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3559175" y="4406900"/>
            <a:ext cx="52228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M</a:t>
            </a:r>
          </a:p>
        </p:txBody>
      </p:sp>
      <p:sp>
        <p:nvSpPr>
          <p:cNvPr id="54283" name="Text Box 11"/>
          <p:cNvSpPr txBox="1">
            <a:spLocks noChangeArrowheads="1"/>
          </p:cNvSpPr>
          <p:nvPr/>
        </p:nvSpPr>
        <p:spPr bwMode="auto">
          <a:xfrm>
            <a:off x="2662238" y="4397375"/>
            <a:ext cx="522287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L</a:t>
            </a:r>
          </a:p>
        </p:txBody>
      </p:sp>
      <p:sp>
        <p:nvSpPr>
          <p:cNvPr id="54284" name="Text Box 12"/>
          <p:cNvSpPr txBox="1">
            <a:spLocks noChangeArrowheads="1"/>
          </p:cNvSpPr>
          <p:nvPr/>
        </p:nvSpPr>
        <p:spPr bwMode="auto">
          <a:xfrm>
            <a:off x="6403975" y="4397375"/>
            <a:ext cx="14668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Excessive</a:t>
            </a:r>
          </a:p>
        </p:txBody>
      </p:sp>
      <p:sp>
        <p:nvSpPr>
          <p:cNvPr id="54285" name="Text Box 13"/>
          <p:cNvSpPr txBox="1">
            <a:spLocks noChangeArrowheads="1"/>
          </p:cNvSpPr>
          <p:nvPr/>
        </p:nvSpPr>
        <p:spPr bwMode="auto">
          <a:xfrm>
            <a:off x="6230938" y="2060575"/>
            <a:ext cx="1781175" cy="9159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Potential Environmental Problems</a:t>
            </a:r>
          </a:p>
        </p:txBody>
      </p:sp>
      <p:sp>
        <p:nvSpPr>
          <p:cNvPr id="41996" name="Line 14"/>
          <p:cNvSpPr>
            <a:spLocks noChangeShapeType="1"/>
          </p:cNvSpPr>
          <p:nvPr/>
        </p:nvSpPr>
        <p:spPr bwMode="auto">
          <a:xfrm flipH="1">
            <a:off x="6416675" y="2941638"/>
            <a:ext cx="334963" cy="404812"/>
          </a:xfrm>
          <a:prstGeom prst="line">
            <a:avLst/>
          </a:prstGeom>
          <a:noFill/>
          <a:ln w="22225">
            <a:solidFill>
              <a:srgbClr val="000000"/>
            </a:solidFill>
            <a:miter lim="800000"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1997" name="Line 15"/>
          <p:cNvSpPr>
            <a:spLocks noChangeShapeType="1"/>
          </p:cNvSpPr>
          <p:nvPr/>
        </p:nvSpPr>
        <p:spPr bwMode="auto">
          <a:xfrm>
            <a:off x="7142163" y="2941638"/>
            <a:ext cx="0" cy="1203325"/>
          </a:xfrm>
          <a:prstGeom prst="line">
            <a:avLst/>
          </a:prstGeom>
          <a:noFill/>
          <a:ln w="22225">
            <a:solidFill>
              <a:srgbClr val="000000"/>
            </a:solidFill>
            <a:miter lim="800000"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1998" name="Line 16"/>
          <p:cNvSpPr>
            <a:spLocks noChangeShapeType="1"/>
          </p:cNvSpPr>
          <p:nvPr/>
        </p:nvSpPr>
        <p:spPr bwMode="auto">
          <a:xfrm>
            <a:off x="7505700" y="2941638"/>
            <a:ext cx="406400" cy="404812"/>
          </a:xfrm>
          <a:prstGeom prst="line">
            <a:avLst/>
          </a:prstGeom>
          <a:noFill/>
          <a:ln w="22225">
            <a:solidFill>
              <a:srgbClr val="000000"/>
            </a:solidFill>
            <a:miter lim="800000"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457200"/>
            <a:ext cx="8229600" cy="1066800"/>
          </a:xfrm>
        </p:spPr>
        <p:txBody>
          <a:bodyPr/>
          <a:lstStyle/>
          <a:p>
            <a:pPr algn="ctr"/>
            <a:r>
              <a:rPr lang="en-US" dirty="0"/>
              <a:t>Fertilizer Application</a:t>
            </a:r>
          </a:p>
        </p:txBody>
      </p:sp>
      <p:pic>
        <p:nvPicPr>
          <p:cNvPr id="31748" name="Picture 2" descr="DSCN001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2159000"/>
            <a:ext cx="5372276" cy="3632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69623" y="1458686"/>
            <a:ext cx="524986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Font typeface="Wingdings" pitchFamily="2" charset="2"/>
              <a:buNone/>
            </a:pPr>
            <a:r>
              <a:rPr lang="en-US" sz="2400" b="1" u="sng" dirty="0">
                <a:solidFill>
                  <a:srgbClr val="00B050"/>
                </a:solidFill>
                <a:latin typeface="Times New Roman" pitchFamily="18" charset="0"/>
              </a:rPr>
              <a:t>3 Goals of Fertilizer Application BMPs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69623" y="2133600"/>
            <a:ext cx="3573463" cy="2234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 dirty="0">
                <a:latin typeface="Times New Roman" pitchFamily="18" charset="0"/>
              </a:rPr>
              <a:t>Fertilize to cover all crop needs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 dirty="0">
                <a:latin typeface="Times New Roman" pitchFamily="18" charset="0"/>
              </a:rPr>
              <a:t>Reduce over- or misapplication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 dirty="0">
                <a:latin typeface="Times New Roman" pitchFamily="18" charset="0"/>
              </a:rPr>
              <a:t>Eliminate spills, cleanup spills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ChangeArrowheads="1"/>
          </p:cNvSpPr>
          <p:nvPr/>
        </p:nvSpPr>
        <p:spPr bwMode="auto">
          <a:xfrm>
            <a:off x="0" y="175260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5000"/>
              </a:lnSpc>
              <a:spcBef>
                <a:spcPct val="0"/>
              </a:spcBef>
              <a:buFontTx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EVERGLADES PROGRAM</a:t>
            </a:r>
          </a:p>
          <a:p>
            <a:pPr algn="ctr">
              <a:lnSpc>
                <a:spcPct val="85000"/>
              </a:lnSpc>
              <a:spcBef>
                <a:spcPct val="0"/>
              </a:spcBef>
              <a:buFontTx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Chapter 40E-63, F.A.C.</a:t>
            </a:r>
          </a:p>
          <a:p>
            <a:pPr algn="ctr">
              <a:lnSpc>
                <a:spcPct val="85000"/>
              </a:lnSpc>
              <a:spcBef>
                <a:spcPct val="0"/>
              </a:spcBef>
              <a:buFontTx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/>
            </a:r>
            <a:b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408581" name="Text Box 5"/>
          <p:cNvSpPr txBox="1">
            <a:spLocks noChangeArrowheads="1"/>
          </p:cNvSpPr>
          <p:nvPr/>
        </p:nvSpPr>
        <p:spPr bwMode="auto">
          <a:xfrm>
            <a:off x="0" y="685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Tx/>
              <a:buNone/>
              <a:defRPr/>
            </a:pPr>
            <a:r>
              <a:rPr lang="en-US" sz="2400" b="1" dirty="0">
                <a:solidFill>
                  <a:schemeClr val="accent2"/>
                </a:solidFill>
                <a:latin typeface="Tahoma" pitchFamily="34" charset="0"/>
              </a:rPr>
              <a:t>Rules of the South Florida Water Management District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85800" y="2971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60000"/>
              </a:spcBef>
              <a:buClr>
                <a:srgbClr val="FD6803"/>
              </a:buClr>
              <a:buFont typeface="Wingdings" pitchFamily="2" charset="2"/>
              <a:buChar char="§"/>
              <a:defRPr/>
            </a:pPr>
            <a:r>
              <a:rPr lang="en-US" sz="2800" dirty="0">
                <a:latin typeface="Tahoma" pitchFamily="34" charset="0"/>
              </a:rPr>
              <a:t>Part I:  Everglades Regulatory Program</a:t>
            </a:r>
          </a:p>
          <a:p>
            <a:pPr marL="342900" indent="-342900">
              <a:spcBef>
                <a:spcPct val="60000"/>
              </a:spcBef>
              <a:buClr>
                <a:srgbClr val="FD6803"/>
              </a:buClr>
              <a:buFont typeface="Wingdings" pitchFamily="2" charset="2"/>
              <a:buChar char="§"/>
              <a:defRPr/>
            </a:pPr>
            <a:r>
              <a:rPr lang="en-US" sz="2800" dirty="0">
                <a:latin typeface="Tahoma" pitchFamily="34" charset="0"/>
              </a:rPr>
              <a:t>Part II:  Everglades Water Supply and </a:t>
            </a:r>
            <a:r>
              <a:rPr lang="en-US" sz="2800" dirty="0" err="1">
                <a:latin typeface="Tahoma" pitchFamily="34" charset="0"/>
              </a:rPr>
              <a:t>Hydroperiod</a:t>
            </a:r>
            <a:r>
              <a:rPr lang="en-US" sz="2800" dirty="0">
                <a:latin typeface="Tahoma" pitchFamily="34" charset="0"/>
              </a:rPr>
              <a:t> Improvement and Restoration</a:t>
            </a:r>
          </a:p>
          <a:p>
            <a:pPr marL="342900" indent="-342900">
              <a:spcBef>
                <a:spcPct val="60000"/>
              </a:spcBef>
              <a:buClr>
                <a:srgbClr val="FD6803"/>
              </a:buClr>
              <a:buFont typeface="Wingdings" pitchFamily="2" charset="2"/>
              <a:buChar char="§"/>
              <a:defRPr/>
            </a:pPr>
            <a:r>
              <a:rPr lang="en-US" sz="2800" dirty="0">
                <a:latin typeface="Tahoma" pitchFamily="34" charset="0"/>
              </a:rPr>
              <a:t>Part III:  BMP Research, Testing and Implementation to Address Water Quality Standards</a:t>
            </a:r>
          </a:p>
        </p:txBody>
      </p:sp>
    </p:spTree>
    <p:extLst>
      <p:ext uri="{BB962C8B-B14F-4D97-AF65-F5344CB8AC3E}">
        <p14:creationId xmlns:p14="http://schemas.microsoft.com/office/powerpoint/2010/main" val="210008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SCN00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390799"/>
            <a:ext cx="4517684" cy="33884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14289" y="609600"/>
            <a:ext cx="7090455" cy="278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Font typeface="Wingdings" pitchFamily="2" charset="2"/>
              <a:buNone/>
            </a:pPr>
            <a:r>
              <a:rPr lang="en-US" sz="2400" b="1" dirty="0">
                <a:solidFill>
                  <a:srgbClr val="00B050"/>
                </a:solidFill>
                <a:latin typeface="+mj-lt"/>
              </a:rPr>
              <a:t>Apply minimum amount of P fertilizer that is needed to produce optimum yields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Font typeface="Wingdings" pitchFamily="2" charset="2"/>
              <a:buChar char="§"/>
            </a:pPr>
            <a:endParaRPr lang="en-US" sz="2400" b="1" dirty="0">
              <a:solidFill>
                <a:srgbClr val="00B050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4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2400" dirty="0">
                <a:latin typeface="+mn-lt"/>
              </a:rPr>
              <a:t>Increase fertilizer use efficiency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400" dirty="0">
                <a:latin typeface="+mn-lt"/>
              </a:rPr>
              <a:t> Timing of fertilizer application/split applications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400" dirty="0">
                <a:latin typeface="+mn-lt"/>
              </a:rPr>
              <a:t> Placement of fertilizer close to root zone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400" dirty="0">
                <a:latin typeface="+mn-lt"/>
              </a:rPr>
              <a:t> Fertilizer sources: soluble/slow release fertilizers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ornPictur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5" r="360" b="15300"/>
          <a:stretch>
            <a:fillRect/>
          </a:stretch>
        </p:blipFill>
        <p:spPr bwMode="auto">
          <a:xfrm>
            <a:off x="4343400" y="2786742"/>
            <a:ext cx="4584234" cy="3886201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76200" y="685800"/>
            <a:ext cx="6705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>
                <a:latin typeface="+mn-lt"/>
              </a:rPr>
              <a:t>Banding of P Fertilizers</a:t>
            </a: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228600" y="1665723"/>
            <a:ext cx="8699034" cy="1316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spcAft>
                <a:spcPct val="500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2000" dirty="0">
                <a:latin typeface="+mn-lt"/>
              </a:rPr>
              <a:t>Places fertilizer close to the root zone; more efficient uptake by plant.</a:t>
            </a:r>
          </a:p>
          <a:p>
            <a:pPr marL="342900" indent="-342900" eaLnBrk="1" hangingPunct="1">
              <a:spcAft>
                <a:spcPct val="500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2000" dirty="0">
                <a:latin typeface="+mn-lt"/>
              </a:rPr>
              <a:t>Reduces the soil-fertilizer surface contact area, resulting in less P fixation. </a:t>
            </a:r>
          </a:p>
        </p:txBody>
      </p:sp>
      <p:sp>
        <p:nvSpPr>
          <p:cNvPr id="2" name="Rectangle 1"/>
          <p:cNvSpPr/>
          <p:nvPr/>
        </p:nvSpPr>
        <p:spPr>
          <a:xfrm>
            <a:off x="214086" y="2746830"/>
            <a:ext cx="41148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ct val="500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2000" dirty="0">
                <a:latin typeface="+mn-lt"/>
              </a:rPr>
              <a:t>Reduces likelihood of overlapping application to same rows.</a:t>
            </a:r>
          </a:p>
          <a:p>
            <a:pPr marL="342900" indent="-342900" eaLnBrk="1" hangingPunct="1">
              <a:spcAft>
                <a:spcPct val="500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2000" dirty="0">
                <a:latin typeface="+mn-lt"/>
              </a:rPr>
              <a:t>The most important advantage of banding is the significant reduction of the overall amount of P applied especially to vegetables.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2" descr="DSCN00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2095500"/>
            <a:ext cx="4724400" cy="321454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2034361" y="5562600"/>
            <a:ext cx="71096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400" dirty="0">
                <a:latin typeface="Times New Roman" pitchFamily="18" charset="0"/>
              </a:rPr>
              <a:t>Before planting season starts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400" dirty="0">
                <a:latin typeface="Times New Roman" pitchFamily="18" charset="0"/>
              </a:rPr>
              <a:t>Monitor actual application rates vs. calculated amounts</a:t>
            </a:r>
          </a:p>
        </p:txBody>
      </p:sp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609600" y="1409700"/>
            <a:ext cx="815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Tune/Calibrate Equipment</a:t>
            </a:r>
          </a:p>
        </p:txBody>
      </p:sp>
      <p:sp>
        <p:nvSpPr>
          <p:cNvPr id="33799" name="Rectangle 7"/>
          <p:cNvSpPr>
            <a:spLocks noGrp="1" noRot="1" noChangeArrowheads="1"/>
          </p:cNvSpPr>
          <p:nvPr>
            <p:ph type="title"/>
          </p:nvPr>
        </p:nvSpPr>
        <p:spPr>
          <a:xfrm>
            <a:off x="508000" y="533400"/>
            <a:ext cx="8229600" cy="1066800"/>
          </a:xfrm>
          <a:noFill/>
          <a:ln/>
        </p:spPr>
        <p:txBody>
          <a:bodyPr>
            <a:normAutofit/>
          </a:bodyPr>
          <a:lstStyle/>
          <a:p>
            <a:pPr algn="ctr"/>
            <a:r>
              <a:rPr lang="en-US" sz="3600" dirty="0"/>
              <a:t>Fertilizer Misapplication Prevention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2600" y="6096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Fertilizer Misapplication Prevention</a:t>
            </a:r>
          </a:p>
        </p:txBody>
      </p:sp>
      <p:pic>
        <p:nvPicPr>
          <p:cNvPr id="34820" name="Picture 2" descr="DSCN001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2362200"/>
            <a:ext cx="4876800" cy="3657600"/>
          </a:xfr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533400" y="1407885"/>
            <a:ext cx="662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    Reduce Turning Speed</a:t>
            </a:r>
          </a:p>
        </p:txBody>
      </p:sp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1984829" y="6096000"/>
            <a:ext cx="6553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Never broadcast fertilizer near canals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pPr algn="ctr"/>
            <a:r>
              <a:rPr lang="en-US" dirty="0"/>
              <a:t>Fertilizer Spill Prevention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388350" cy="472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r>
              <a:rPr lang="en-US" sz="2800" dirty="0"/>
              <a:t>Park fertilizer hoppers/trailers and field application rigs far away from ditch/canal banks.</a:t>
            </a:r>
          </a:p>
          <a:p>
            <a:r>
              <a:rPr lang="en-US" sz="2800" dirty="0"/>
              <a:t>Park fertilizer hoppers/trailers on </a:t>
            </a:r>
            <a:r>
              <a:rPr lang="en-US" sz="2800" u="sng" dirty="0"/>
              <a:t>level</a:t>
            </a:r>
            <a:r>
              <a:rPr lang="en-US" sz="2800" dirty="0"/>
              <a:t> ground (avoid slopes leading to open water).</a:t>
            </a:r>
          </a:p>
          <a:p>
            <a:r>
              <a:rPr lang="en-US" sz="2800" dirty="0"/>
              <a:t>Limit the number of loading sites … easier to “police”.</a:t>
            </a:r>
          </a:p>
          <a:p>
            <a:r>
              <a:rPr lang="en-US" sz="2800" dirty="0"/>
              <a:t>Properly train all personnel involved in handling fertilizer material.</a:t>
            </a:r>
          </a:p>
          <a:p>
            <a:r>
              <a:rPr lang="en-US" sz="2800" u="sng" dirty="0"/>
              <a:t>Policy</a:t>
            </a:r>
            <a:r>
              <a:rPr lang="en-US" sz="2800" dirty="0"/>
              <a:t>:  Park fertilizer hopper/trailers ONLY at sugarcane loading ramp sites.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spect="1" noChangeArrowheads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486" y="800100"/>
            <a:ext cx="6858000" cy="51435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1912257" y="5943600"/>
            <a:ext cx="7239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4000" dirty="0">
                <a:solidFill>
                  <a:srgbClr val="00B050"/>
                </a:solidFill>
                <a:latin typeface="Times New Roman" pitchFamily="18" charset="0"/>
              </a:rPr>
              <a:t>Loading Site on Level Ground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381000"/>
            <a:ext cx="8763000" cy="1431925"/>
          </a:xfrm>
        </p:spPr>
        <p:txBody>
          <a:bodyPr/>
          <a:lstStyle/>
          <a:p>
            <a:pPr algn="ctr"/>
            <a:r>
              <a:rPr lang="en-US" sz="4000" dirty="0"/>
              <a:t>Dealing With Fertilizer Spills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8388350" cy="4343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Contain spills on tarps placed under/between trailer and application rigs.</a:t>
            </a:r>
          </a:p>
          <a:p>
            <a:pPr>
              <a:lnSpc>
                <a:spcPct val="80000"/>
              </a:lnSpc>
            </a:pPr>
            <a:r>
              <a:rPr lang="en-US" sz="2800"/>
              <a:t>Have buckets/shovels available for immediate clean-up.</a:t>
            </a:r>
          </a:p>
          <a:p>
            <a:pPr>
              <a:lnSpc>
                <a:spcPct val="80000"/>
              </a:lnSpc>
            </a:pPr>
            <a:r>
              <a:rPr lang="en-US" sz="2800"/>
              <a:t>Sweep “mini-spills” off trailer/hopper onto tarp and apply soil/dirt/fertilizer clean-up mix in target field.</a:t>
            </a:r>
            <a:endParaRPr lang="en-US" sz="2800" u="sng"/>
          </a:p>
          <a:p>
            <a:pPr>
              <a:lnSpc>
                <a:spcPct val="80000"/>
              </a:lnSpc>
            </a:pPr>
            <a:r>
              <a:rPr lang="en-US" sz="2800" u="sng"/>
              <a:t>Policy</a:t>
            </a:r>
            <a:r>
              <a:rPr lang="en-US" sz="2800"/>
              <a:t>:  All personnel involved in handling and spreading fertilizer should have a copy of the Standard Operating Procedures (SOP) on handling fertilizer spills.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62000"/>
            <a:ext cx="8229600" cy="1066800"/>
          </a:xfrm>
        </p:spPr>
        <p:txBody>
          <a:bodyPr/>
          <a:lstStyle/>
          <a:p>
            <a:pPr algn="ctr"/>
            <a:r>
              <a:rPr lang="en-US" dirty="0"/>
              <a:t>Nutrient BMPs</a:t>
            </a:r>
          </a:p>
        </p:txBody>
      </p:sp>
      <p:sp>
        <p:nvSpPr>
          <p:cNvPr id="84995" name="Text Box 3"/>
          <p:cNvSpPr txBox="1">
            <a:spLocks noGrp="1" noChangeArrowheads="1"/>
          </p:cNvSpPr>
          <p:nvPr>
            <p:ph idx="1"/>
          </p:nvPr>
        </p:nvSpPr>
        <p:spPr>
          <a:xfrm>
            <a:off x="457200" y="1905000"/>
            <a:ext cx="822960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b="1" dirty="0"/>
              <a:t>Nutrient BMPs very successful </a:t>
            </a:r>
            <a:r>
              <a:rPr lang="en-US" sz="2800" b="1" u="sng" dirty="0"/>
              <a:t>and</a:t>
            </a:r>
            <a:r>
              <a:rPr lang="en-US" sz="2800" b="1" dirty="0"/>
              <a:t> economical</a:t>
            </a:r>
          </a:p>
          <a:p>
            <a:pPr>
              <a:lnSpc>
                <a:spcPct val="80000"/>
              </a:lnSpc>
            </a:pPr>
            <a:r>
              <a:rPr lang="en-US" sz="2800" b="1" dirty="0"/>
              <a:t>Requires proper annual training of personnel</a:t>
            </a:r>
          </a:p>
          <a:p>
            <a:pPr>
              <a:lnSpc>
                <a:spcPct val="80000"/>
              </a:lnSpc>
            </a:pPr>
            <a:r>
              <a:rPr lang="en-US" sz="2800" b="1" dirty="0"/>
              <a:t>Research on fertilizer use efficiency invaluable:</a:t>
            </a:r>
            <a:r>
              <a:rPr lang="en-US" sz="2000" b="1" dirty="0"/>
              <a:t> </a:t>
            </a:r>
          </a:p>
          <a:p>
            <a:pPr lvl="1">
              <a:lnSpc>
                <a:spcPct val="80000"/>
              </a:lnSpc>
            </a:pPr>
            <a:r>
              <a:rPr lang="en-US" sz="2400" b="1" dirty="0"/>
              <a:t>Fertilizer sources – slow release, micros, etc.</a:t>
            </a:r>
          </a:p>
          <a:p>
            <a:pPr lvl="1">
              <a:lnSpc>
                <a:spcPct val="80000"/>
              </a:lnSpc>
            </a:pPr>
            <a:r>
              <a:rPr lang="en-US" sz="2400" b="1" dirty="0"/>
              <a:t>Soil fertility – pH effects, cycling, soil </a:t>
            </a:r>
            <a:r>
              <a:rPr lang="en-US" sz="2400" b="1" dirty="0" err="1"/>
              <a:t>extractants</a:t>
            </a:r>
            <a:r>
              <a:rPr lang="en-US" sz="2400" b="1" dirty="0"/>
              <a:t>, etc. </a:t>
            </a:r>
          </a:p>
          <a:p>
            <a:pPr lvl="1">
              <a:lnSpc>
                <a:spcPct val="80000"/>
              </a:lnSpc>
            </a:pPr>
            <a:r>
              <a:rPr lang="en-US" sz="2400" b="1" dirty="0"/>
              <a:t>Crop nutrition – leaf analysis, </a:t>
            </a:r>
            <a:r>
              <a:rPr lang="en-US" sz="2400" b="1" dirty="0" smtClean="0"/>
              <a:t>supplemental, </a:t>
            </a:r>
            <a:r>
              <a:rPr lang="en-US" sz="2400" b="1" dirty="0"/>
              <a:t>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34" name="Rectangle 82"/>
          <p:cNvSpPr>
            <a:spLocks noGrp="1" noRot="1" noChangeArrowheads="1"/>
          </p:cNvSpPr>
          <p:nvPr>
            <p:ph type="title"/>
          </p:nvPr>
        </p:nvSpPr>
        <p:spPr>
          <a:xfrm>
            <a:off x="-1219200" y="228600"/>
            <a:ext cx="8156575" cy="1127125"/>
          </a:xfrm>
        </p:spPr>
        <p:txBody>
          <a:bodyPr/>
          <a:lstStyle/>
          <a:p>
            <a:pPr algn="ctr"/>
            <a:r>
              <a:rPr lang="en-US" dirty="0"/>
              <a:t>Water Management BMPs</a:t>
            </a:r>
          </a:p>
        </p:txBody>
      </p:sp>
      <p:graphicFrame>
        <p:nvGraphicFramePr>
          <p:cNvPr id="49239" name="Group 8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650977430"/>
              </p:ext>
            </p:extLst>
          </p:nvPr>
        </p:nvGraphicFramePr>
        <p:xfrm>
          <a:off x="1067594" y="1066806"/>
          <a:ext cx="7543006" cy="5623554"/>
        </p:xfrm>
        <a:graphic>
          <a:graphicData uri="http://schemas.openxmlformats.org/drawingml/2006/table">
            <a:tbl>
              <a:tblPr/>
              <a:tblGrid>
                <a:gridCol w="2148219"/>
                <a:gridCol w="551683"/>
                <a:gridCol w="4843104"/>
              </a:tblGrid>
              <a:tr h="2779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BMP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PTS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DESCRIPTION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245213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NUTRIENT CONTROL: MINIMIZE MOVEMENT OF NUTRIENTS OFF-SITE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5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Nutrient Application Control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2½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Controlled application of nutrients; banding, controlled application 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245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Nutrient Spill Prevention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2½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Formal spill protocols: storage, handling, transfer, and education/instruction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245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Rotational Vegetable Planting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2½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Rotation planting of high P/low P demand crops to avoid P build up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245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Plant Tissue Analysis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2½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Determines plant nutrient requirements via tissue testing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245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Soil Test Based Fertilization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Determine soil P requirements and follow standard recommendations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245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Split Nutrient Application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Applying split P without exceeding total recommendation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245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Slow Release P Fertilizer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Specially treated fertilizer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245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Reduced P Fertilization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 application rate is at least 30% below recommendation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245213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WATER MANAGEMENT: MINIMIZE THE VOLUME OF OFF-SITE DRAINAGE DISCHARGE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5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½ Inch Detained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Delay discharge: based on measuring daily rain events using a rain gauge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245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Inch Detained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Delay discharge: based on measuring daily rain events using a rain gauge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245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Improved Infrastructure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Re-circulate water; fallow field flood; increase water detention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245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Water Table Management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Optimizing drainage and irrigation schedules to decrease discharge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245213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PP AND SEDIMENTS: MINIMIZE MOVEMENT OF PARTICULAT MATTER AND CANAL SEDIMENTS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22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Any 2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Any 4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Any 6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Any 8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2½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 5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•  Leveling fields     •  Slow drainage velocity near pumps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• Grassed swales/field ditch connections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• Ditch bank berms     • Canal cleaning program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• Aquatic weed control     • Field ditch drainage sumps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• Barriers at discharge locations     • Ditch bank stabilization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• Sediment sump/trap in canals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• Soil stabilization through infrastructure improvements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• Cover crops     • Culvert bottoms above ditch bottoms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• Vegetated ditch banks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245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Other BMPs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TBD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BMPs proposed by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permittee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and accepted by SFWMD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8680" name="AutoShape 88"/>
          <p:cNvSpPr>
            <a:spLocks noChangeArrowheads="1"/>
          </p:cNvSpPr>
          <p:nvPr/>
        </p:nvSpPr>
        <p:spPr bwMode="auto">
          <a:xfrm>
            <a:off x="456406" y="3810000"/>
            <a:ext cx="611188" cy="122238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E7FD15"/>
              </a:buClr>
              <a:buSzPct val="70000"/>
              <a:defRPr/>
            </a:pPr>
            <a:endParaRPr kumimoji="1" lang="en-US" sz="20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utoShape 88"/>
          <p:cNvSpPr>
            <a:spLocks noChangeArrowheads="1"/>
          </p:cNvSpPr>
          <p:nvPr/>
        </p:nvSpPr>
        <p:spPr bwMode="auto">
          <a:xfrm>
            <a:off x="456406" y="4144962"/>
            <a:ext cx="611188" cy="122238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E7FD15"/>
              </a:buClr>
              <a:buSzPct val="70000"/>
              <a:defRPr/>
            </a:pPr>
            <a:endParaRPr kumimoji="1" lang="en-US" sz="20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8684" name="AutoShape 92"/>
          <p:cNvSpPr>
            <a:spLocks noChangeArrowheads="1"/>
          </p:cNvSpPr>
          <p:nvPr/>
        </p:nvSpPr>
        <p:spPr bwMode="auto">
          <a:xfrm>
            <a:off x="456406" y="4405086"/>
            <a:ext cx="611188" cy="122238"/>
          </a:xfrm>
          <a:prstGeom prst="rightArrow">
            <a:avLst>
              <a:gd name="adj1" fmla="val 50000"/>
              <a:gd name="adj2" fmla="val 125000"/>
            </a:avLst>
          </a:prstGeom>
          <a:solidFill>
            <a:schemeClr val="tx1"/>
          </a:solidFill>
          <a:ln w="9525">
            <a:solidFill>
              <a:srgbClr val="99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E7FD15"/>
              </a:buClr>
              <a:buSzPct val="70000"/>
              <a:defRPr/>
            </a:pPr>
            <a:endParaRPr kumimoji="1" lang="en-US" sz="20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92"/>
          <p:cNvSpPr>
            <a:spLocks noChangeArrowheads="1"/>
          </p:cNvSpPr>
          <p:nvPr/>
        </p:nvSpPr>
        <p:spPr bwMode="auto">
          <a:xfrm>
            <a:off x="456406" y="4602162"/>
            <a:ext cx="611188" cy="122238"/>
          </a:xfrm>
          <a:prstGeom prst="rightArrow">
            <a:avLst>
              <a:gd name="adj1" fmla="val 50000"/>
              <a:gd name="adj2" fmla="val 125000"/>
            </a:avLst>
          </a:prstGeom>
          <a:solidFill>
            <a:schemeClr val="tx1"/>
          </a:solidFill>
          <a:ln w="9525">
            <a:solidFill>
              <a:srgbClr val="99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E7FD15"/>
              </a:buClr>
              <a:buSzPct val="70000"/>
              <a:defRPr/>
            </a:pPr>
            <a:endParaRPr kumimoji="1" lang="en-US" sz="20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664464"/>
            <a:ext cx="8229600" cy="1066800"/>
          </a:xfrm>
        </p:spPr>
        <p:txBody>
          <a:bodyPr/>
          <a:lstStyle/>
          <a:p>
            <a:pPr algn="ctr"/>
            <a:r>
              <a:rPr lang="en-US" dirty="0"/>
              <a:t>Definitions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70888"/>
            <a:ext cx="8229600" cy="43251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368300" indent="-368300" defTabSz="979488">
              <a:lnSpc>
                <a:spcPct val="90000"/>
              </a:lnSpc>
            </a:pPr>
            <a:r>
              <a:rPr lang="en-US" u="sng" dirty="0"/>
              <a:t>Detention:</a:t>
            </a:r>
            <a:r>
              <a:rPr lang="en-US" dirty="0"/>
              <a:t> temporarily holding water until conditions for release are met; object is to control discharge rates to reduce impact on downstream receiving systems.</a:t>
            </a:r>
          </a:p>
          <a:p>
            <a:pPr marL="368300" indent="-368300" defTabSz="979488">
              <a:lnSpc>
                <a:spcPct val="90000"/>
              </a:lnSpc>
            </a:pPr>
            <a:r>
              <a:rPr lang="en-US" u="sng" dirty="0"/>
              <a:t>Retention:</a:t>
            </a:r>
            <a:r>
              <a:rPr lang="en-US" dirty="0"/>
              <a:t> preventing water from discharging into receiving waters; water is held until it is lost to percolation, evapotranspiration or evaporation.</a:t>
            </a:r>
          </a:p>
        </p:txBody>
      </p:sp>
      <p:sp>
        <p:nvSpPr>
          <p:cNvPr id="225284" name="Text Box 4"/>
          <p:cNvSpPr txBox="1">
            <a:spLocks noChangeArrowheads="1"/>
          </p:cNvSpPr>
          <p:nvPr/>
        </p:nvSpPr>
        <p:spPr bwMode="auto">
          <a:xfrm>
            <a:off x="914400" y="5334000"/>
            <a:ext cx="71374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E7FD15"/>
              </a:buClr>
              <a:buSzPct val="70000"/>
              <a:defRPr/>
            </a:pPr>
            <a:r>
              <a:rPr kumimoji="1" lang="en-US" sz="2000" b="1" dirty="0">
                <a:solidFill>
                  <a:srgbClr val="FF0000"/>
                </a:solidFill>
              </a:rPr>
              <a:t>EAA Detention BMP is a hybrid of detention and retention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356" y="508001"/>
            <a:ext cx="4869444" cy="624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62800" y="6495927"/>
            <a:ext cx="15343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Source: SFWMD, 2012</a:t>
            </a:r>
            <a:endParaRPr lang="en-US" sz="1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838200"/>
            <a:ext cx="8229600" cy="1066800"/>
          </a:xfrm>
        </p:spPr>
        <p:txBody>
          <a:bodyPr/>
          <a:lstStyle/>
          <a:p>
            <a:pPr algn="ctr"/>
            <a:r>
              <a:rPr lang="en-US" dirty="0"/>
              <a:t>Rainfall Detention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8388350" cy="47244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000" u="sng"/>
              <a:t>Goal:</a:t>
            </a:r>
            <a:r>
              <a:rPr lang="en-US" sz="3000"/>
              <a:t> reduce volume of water pumped off-farm</a:t>
            </a:r>
          </a:p>
          <a:p>
            <a:pPr>
              <a:lnSpc>
                <a:spcPct val="90000"/>
              </a:lnSpc>
            </a:pPr>
            <a:r>
              <a:rPr lang="en-US" sz="3000" u="sng"/>
              <a:t>Benefits:</a:t>
            </a:r>
            <a:r>
              <a:rPr lang="en-US" sz="3000"/>
              <a:t> less soil subsidence + lower P conc</a:t>
            </a:r>
          </a:p>
          <a:p>
            <a:pPr>
              <a:lnSpc>
                <a:spcPct val="90000"/>
              </a:lnSpc>
            </a:pPr>
            <a:r>
              <a:rPr lang="en-US" sz="3000" u="sng"/>
              <a:t>Risks:</a:t>
            </a:r>
            <a:r>
              <a:rPr lang="en-US" sz="3000"/>
              <a:t> higher WTs may harm crop, reduce yields</a:t>
            </a:r>
          </a:p>
          <a:p>
            <a:pPr>
              <a:lnSpc>
                <a:spcPct val="90000"/>
              </a:lnSpc>
            </a:pPr>
            <a:r>
              <a:rPr lang="en-US" sz="3000" u="sng"/>
              <a:t>Processes</a:t>
            </a:r>
            <a:r>
              <a:rPr lang="en-US" sz="3000"/>
              <a:t>: ET, seepage, water tolerant crops</a:t>
            </a:r>
          </a:p>
          <a:p>
            <a:pPr>
              <a:lnSpc>
                <a:spcPct val="90000"/>
              </a:lnSpc>
            </a:pPr>
            <a:r>
              <a:rPr lang="en-US" sz="3000" u="sng"/>
              <a:t>Unknown:</a:t>
            </a:r>
            <a:r>
              <a:rPr lang="en-US" sz="3000"/>
              <a:t> subsurface</a:t>
            </a:r>
            <a:r>
              <a:rPr lang="en-US"/>
              <a:t> drainage/seepage shellrock</a:t>
            </a:r>
          </a:p>
        </p:txBody>
      </p:sp>
      <p:sp>
        <p:nvSpPr>
          <p:cNvPr id="167940" name="Text Box 4"/>
          <p:cNvSpPr txBox="1">
            <a:spLocks noChangeArrowheads="1"/>
          </p:cNvSpPr>
          <p:nvPr/>
        </p:nvSpPr>
        <p:spPr bwMode="auto">
          <a:xfrm>
            <a:off x="0" y="5533571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kumimoji="1" lang="en-US" sz="2400" b="1" dirty="0">
                <a:solidFill>
                  <a:srgbClr val="FF0000"/>
                </a:solidFill>
                <a:latin typeface="Tahoma" pitchFamily="34" charset="0"/>
              </a:rPr>
              <a:t>Effective, versatile, and completely farm-specific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Water Detention Methods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marL="368300" indent="-368300" defTabSz="979488">
              <a:lnSpc>
                <a:spcPct val="90000"/>
              </a:lnSpc>
            </a:pPr>
            <a:r>
              <a:rPr lang="en-US" sz="2800" dirty="0"/>
              <a:t>Rainfall detention</a:t>
            </a:r>
          </a:p>
          <a:p>
            <a:pPr marL="368300" indent="-368300" defTabSz="979488">
              <a:lnSpc>
                <a:spcPct val="90000"/>
              </a:lnSpc>
            </a:pPr>
            <a:r>
              <a:rPr lang="en-US" sz="2800" dirty="0"/>
              <a:t>Selected fields with high/low water tables</a:t>
            </a:r>
          </a:p>
          <a:p>
            <a:pPr marL="795338" lvl="1" indent="-306388" defTabSz="979488">
              <a:lnSpc>
                <a:spcPct val="90000"/>
              </a:lnSpc>
            </a:pPr>
            <a:r>
              <a:rPr lang="en-US" sz="2400" dirty="0"/>
              <a:t>Booster pumps, gates, culverts</a:t>
            </a:r>
          </a:p>
          <a:p>
            <a:pPr marL="368300" indent="-368300" defTabSz="979488">
              <a:lnSpc>
                <a:spcPct val="90000"/>
              </a:lnSpc>
            </a:pPr>
            <a:r>
              <a:rPr lang="en-US" sz="2800" dirty="0"/>
              <a:t>On-farm water storage areas</a:t>
            </a:r>
          </a:p>
          <a:p>
            <a:pPr marL="795338" lvl="1" indent="-306388" defTabSz="979488">
              <a:lnSpc>
                <a:spcPct val="90000"/>
              </a:lnSpc>
            </a:pPr>
            <a:r>
              <a:rPr lang="en-US" sz="2400" dirty="0"/>
              <a:t>Retention pond</a:t>
            </a:r>
          </a:p>
          <a:p>
            <a:pPr marL="795338" lvl="1" indent="-306388" defTabSz="979488">
              <a:lnSpc>
                <a:spcPct val="90000"/>
              </a:lnSpc>
            </a:pPr>
            <a:r>
              <a:rPr lang="en-US" sz="2400" dirty="0"/>
              <a:t>Seasonally flooded fields or blocks</a:t>
            </a:r>
          </a:p>
          <a:p>
            <a:pPr marL="368300" indent="-368300" defTabSz="979488">
              <a:lnSpc>
                <a:spcPct val="90000"/>
              </a:lnSpc>
            </a:pPr>
            <a:r>
              <a:rPr lang="en-US" sz="2800" dirty="0"/>
              <a:t>Higher water tables across whole farm</a:t>
            </a:r>
          </a:p>
          <a:p>
            <a:pPr marL="795338" lvl="1" indent="-306388" defTabSz="979488"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</a:rPr>
              <a:t>Use of water tolerant crops/varieties</a:t>
            </a:r>
          </a:p>
          <a:p>
            <a:pPr marL="795338" lvl="1" indent="-306388" defTabSz="979488"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</a:rPr>
              <a:t>Regulated pumping practices</a:t>
            </a:r>
            <a:endParaRPr lang="en-US" sz="2400" dirty="0"/>
          </a:p>
          <a:p>
            <a:pPr marL="795338" lvl="1" indent="-306388" defTabSz="979488">
              <a:lnSpc>
                <a:spcPct val="90000"/>
              </a:lnSpc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pPr algn="ctr"/>
            <a:r>
              <a:rPr lang="en-US" dirty="0"/>
              <a:t>Regulated Pumping</a:t>
            </a:r>
          </a:p>
        </p:txBody>
      </p:sp>
      <p:graphicFrame>
        <p:nvGraphicFramePr>
          <p:cNvPr id="55300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4669096"/>
              </p:ext>
            </p:extLst>
          </p:nvPr>
        </p:nvGraphicFramePr>
        <p:xfrm>
          <a:off x="685800" y="1600200"/>
          <a:ext cx="7439025" cy="425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2" name="SmartDraw" r:id="rId3" imgW="6566760" imgH="3753360" progId="SmartDraw.2">
                  <p:embed/>
                </p:oleObj>
              </mc:Choice>
              <mc:Fallback>
                <p:oleObj name="SmartDraw" r:id="rId3" imgW="6566760" imgH="3753360" progId="SmartDraw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600200"/>
                        <a:ext cx="7439025" cy="425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\\If-srvv-bgl\data\Unit\Samira\FAV Project\Pictures\IMG_12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4368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7" name="Picture 3" descr="\\If-srvv-bgl\data\Unit\Samira\FAV Project\Pictures\IMG_12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358140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87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Pumping Exceptions</a:t>
            </a:r>
          </a:p>
        </p:txBody>
      </p:sp>
      <p:sp>
        <p:nvSpPr>
          <p:cNvPr id="246787" name="Rectangle 3"/>
          <p:cNvSpPr>
            <a:spLocks noGrp="1" noChangeArrowheads="1"/>
          </p:cNvSpPr>
          <p:nvPr>
            <p:ph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marL="368300" indent="-368300" defTabSz="979488">
              <a:lnSpc>
                <a:spcPct val="80000"/>
              </a:lnSpc>
            </a:pPr>
            <a:r>
              <a:rPr lang="en-US" sz="2800"/>
              <a:t>Seepage</a:t>
            </a:r>
          </a:p>
          <a:p>
            <a:pPr marL="368300" indent="-368300" defTabSz="979488">
              <a:lnSpc>
                <a:spcPct val="80000"/>
              </a:lnSpc>
            </a:pPr>
            <a:r>
              <a:rPr lang="en-US" sz="2800"/>
              <a:t>Irrigation followed by unexpected rainfall</a:t>
            </a:r>
          </a:p>
          <a:p>
            <a:pPr marL="368300" indent="-368300" defTabSz="979488">
              <a:lnSpc>
                <a:spcPct val="80000"/>
              </a:lnSpc>
            </a:pPr>
            <a:r>
              <a:rPr lang="en-US" sz="2800"/>
              <a:t>Late control of prior rainfall</a:t>
            </a:r>
          </a:p>
          <a:p>
            <a:pPr marL="368300" indent="-368300" defTabSz="979488">
              <a:lnSpc>
                <a:spcPct val="80000"/>
              </a:lnSpc>
            </a:pPr>
            <a:r>
              <a:rPr lang="en-US" sz="2800"/>
              <a:t>Cultural practice: planting or harvesting</a:t>
            </a:r>
          </a:p>
          <a:p>
            <a:pPr marL="368300" indent="-368300" defTabSz="979488">
              <a:lnSpc>
                <a:spcPct val="80000"/>
              </a:lnSpc>
            </a:pPr>
            <a:r>
              <a:rPr lang="en-US" sz="2800"/>
              <a:t>Weed cultivation or ground spraying operations</a:t>
            </a:r>
          </a:p>
          <a:p>
            <a:pPr marL="368300" indent="-368300" defTabSz="979488">
              <a:lnSpc>
                <a:spcPct val="80000"/>
              </a:lnSpc>
            </a:pPr>
            <a:r>
              <a:rPr lang="en-US" sz="2800"/>
              <a:t>Removal of fire control water</a:t>
            </a:r>
          </a:p>
          <a:p>
            <a:pPr marL="368300" indent="-368300" defTabSz="979488">
              <a:lnSpc>
                <a:spcPct val="80000"/>
              </a:lnSpc>
            </a:pPr>
            <a:r>
              <a:rPr lang="en-US" sz="2800"/>
              <a:t>Removal of water from flooded fallow/rice fields</a:t>
            </a:r>
          </a:p>
          <a:p>
            <a:pPr marL="368300" indent="-368300" defTabSz="979488">
              <a:lnSpc>
                <a:spcPct val="80000"/>
              </a:lnSpc>
            </a:pPr>
            <a:r>
              <a:rPr lang="en-US" sz="2800"/>
              <a:t>Approach of large storm system</a:t>
            </a:r>
          </a:p>
          <a:p>
            <a:pPr marL="368300" indent="-368300" defTabSz="979488">
              <a:lnSpc>
                <a:spcPct val="80000"/>
              </a:lnSpc>
            </a:pPr>
            <a:r>
              <a:rPr lang="en-US" sz="2800"/>
              <a:t>Land prep or laser plane operations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Group 95"/>
          <p:cNvGrpSpPr>
            <a:grpSpLocks/>
          </p:cNvGrpSpPr>
          <p:nvPr/>
        </p:nvGrpSpPr>
        <p:grpSpPr bwMode="auto">
          <a:xfrm>
            <a:off x="693738" y="1563912"/>
            <a:ext cx="6181725" cy="4881563"/>
            <a:chOff x="437" y="912"/>
            <a:chExt cx="3894" cy="3075"/>
          </a:xfrm>
        </p:grpSpPr>
        <p:sp>
          <p:nvSpPr>
            <p:cNvPr id="69637" name="Freeform 5"/>
            <p:cNvSpPr>
              <a:spLocks/>
            </p:cNvSpPr>
            <p:nvPr/>
          </p:nvSpPr>
          <p:spPr bwMode="auto">
            <a:xfrm>
              <a:off x="3798" y="2160"/>
              <a:ext cx="533" cy="864"/>
            </a:xfrm>
            <a:custGeom>
              <a:avLst/>
              <a:gdLst/>
              <a:ahLst/>
              <a:cxnLst>
                <a:cxn ang="0">
                  <a:pos x="0" y="864"/>
                </a:cxn>
                <a:cxn ang="0">
                  <a:pos x="172" y="864"/>
                </a:cxn>
                <a:cxn ang="0">
                  <a:pos x="600" y="0"/>
                </a:cxn>
                <a:cxn ang="0">
                  <a:pos x="0" y="0"/>
                </a:cxn>
                <a:cxn ang="0">
                  <a:pos x="0" y="816"/>
                </a:cxn>
                <a:cxn ang="0">
                  <a:pos x="0" y="864"/>
                </a:cxn>
              </a:cxnLst>
              <a:rect l="0" t="0" r="r" b="b"/>
              <a:pathLst>
                <a:path w="600" h="864">
                  <a:moveTo>
                    <a:pt x="0" y="864"/>
                  </a:moveTo>
                  <a:lnTo>
                    <a:pt x="172" y="864"/>
                  </a:lnTo>
                  <a:lnTo>
                    <a:pt x="600" y="0"/>
                  </a:lnTo>
                  <a:lnTo>
                    <a:pt x="0" y="0"/>
                  </a:lnTo>
                  <a:lnTo>
                    <a:pt x="0" y="816"/>
                  </a:lnTo>
                  <a:lnTo>
                    <a:pt x="0" y="864"/>
                  </a:lnTo>
                  <a:close/>
                </a:path>
              </a:pathLst>
            </a:custGeom>
            <a:solidFill>
              <a:schemeClr val="accent1"/>
            </a:solidFill>
            <a:ln w="19050" cap="sq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Clr>
                  <a:srgbClr val="E7FD15"/>
                </a:buClr>
                <a:buSzPct val="70000"/>
                <a:defRPr/>
              </a:pPr>
              <a:endParaRPr kumimoji="1"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62468" name="Group 94"/>
            <p:cNvGrpSpPr>
              <a:grpSpLocks/>
            </p:cNvGrpSpPr>
            <p:nvPr/>
          </p:nvGrpSpPr>
          <p:grpSpPr bwMode="auto">
            <a:xfrm>
              <a:off x="437" y="912"/>
              <a:ext cx="3499" cy="3075"/>
              <a:chOff x="437" y="912"/>
              <a:chExt cx="3499" cy="3075"/>
            </a:xfrm>
          </p:grpSpPr>
          <p:sp>
            <p:nvSpPr>
              <p:cNvPr id="69636" name="Freeform 4"/>
              <p:cNvSpPr>
                <a:spLocks/>
              </p:cNvSpPr>
              <p:nvPr/>
            </p:nvSpPr>
            <p:spPr bwMode="auto">
              <a:xfrm>
                <a:off x="2661" y="3072"/>
                <a:ext cx="1275" cy="915"/>
              </a:xfrm>
              <a:custGeom>
                <a:avLst/>
                <a:gdLst/>
                <a:ahLst/>
                <a:cxnLst>
                  <a:cxn ang="0">
                    <a:pos x="11" y="915"/>
                  </a:cxn>
                  <a:cxn ang="0">
                    <a:pos x="994" y="904"/>
                  </a:cxn>
                  <a:cxn ang="0">
                    <a:pos x="1434" y="0"/>
                  </a:cxn>
                  <a:cxn ang="0">
                    <a:pos x="0" y="23"/>
                  </a:cxn>
                  <a:cxn ang="0">
                    <a:pos x="11" y="915"/>
                  </a:cxn>
                </a:cxnLst>
                <a:rect l="0" t="0" r="r" b="b"/>
                <a:pathLst>
                  <a:path w="1434" h="915">
                    <a:moveTo>
                      <a:pt x="11" y="915"/>
                    </a:moveTo>
                    <a:lnTo>
                      <a:pt x="994" y="904"/>
                    </a:lnTo>
                    <a:lnTo>
                      <a:pt x="1434" y="0"/>
                    </a:lnTo>
                    <a:lnTo>
                      <a:pt x="0" y="23"/>
                    </a:lnTo>
                    <a:lnTo>
                      <a:pt x="11" y="915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sq" cmpd="sng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20000"/>
                  </a:spcBef>
                  <a:buClr>
                    <a:srgbClr val="E7FD15"/>
                  </a:buClr>
                  <a:buSzPct val="70000"/>
                  <a:defRPr/>
                </a:pPr>
                <a:endParaRPr kumimoji="1" lang="en-US" sz="20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9638" name="Rectangle 6"/>
              <p:cNvSpPr>
                <a:spLocks noChangeArrowheads="1"/>
              </p:cNvSpPr>
              <p:nvPr/>
            </p:nvSpPr>
            <p:spPr bwMode="auto">
              <a:xfrm>
                <a:off x="2059" y="2160"/>
                <a:ext cx="1749" cy="864"/>
              </a:xfrm>
              <a:prstGeom prst="rect">
                <a:avLst/>
              </a:prstGeom>
              <a:solidFill>
                <a:schemeClr val="accent1"/>
              </a:solidFill>
              <a:ln w="1905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lnSpc>
                    <a:spcPct val="90000"/>
                  </a:lnSpc>
                  <a:spcBef>
                    <a:spcPct val="20000"/>
                  </a:spcBef>
                  <a:buClr>
                    <a:srgbClr val="E7FD15"/>
                  </a:buClr>
                  <a:buSzPct val="70000"/>
                  <a:defRPr/>
                </a:pPr>
                <a:endParaRPr kumimoji="1" lang="en-US" sz="20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9639" name="Rectangle 7"/>
              <p:cNvSpPr>
                <a:spLocks noChangeArrowheads="1"/>
              </p:cNvSpPr>
              <p:nvPr/>
            </p:nvSpPr>
            <p:spPr bwMode="auto">
              <a:xfrm>
                <a:off x="1248" y="912"/>
                <a:ext cx="768" cy="1200"/>
              </a:xfrm>
              <a:prstGeom prst="rect">
                <a:avLst/>
              </a:prstGeom>
              <a:solidFill>
                <a:schemeClr val="accent1"/>
              </a:solidFill>
              <a:ln w="1905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lnSpc>
                    <a:spcPct val="90000"/>
                  </a:lnSpc>
                  <a:spcBef>
                    <a:spcPct val="20000"/>
                  </a:spcBef>
                  <a:buClr>
                    <a:srgbClr val="E7FD15"/>
                  </a:buClr>
                  <a:buSzPct val="70000"/>
                  <a:defRPr/>
                </a:pPr>
                <a:endParaRPr kumimoji="1" lang="en-US" sz="20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9640" name="Rectangle 8"/>
              <p:cNvSpPr>
                <a:spLocks noChangeArrowheads="1"/>
              </p:cNvSpPr>
              <p:nvPr/>
            </p:nvSpPr>
            <p:spPr bwMode="auto">
              <a:xfrm>
                <a:off x="2059" y="912"/>
                <a:ext cx="725" cy="528"/>
              </a:xfrm>
              <a:prstGeom prst="rect">
                <a:avLst/>
              </a:prstGeom>
              <a:solidFill>
                <a:schemeClr val="accent1"/>
              </a:solidFill>
              <a:ln w="1905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lnSpc>
                    <a:spcPct val="90000"/>
                  </a:lnSpc>
                  <a:spcBef>
                    <a:spcPct val="20000"/>
                  </a:spcBef>
                  <a:buClr>
                    <a:srgbClr val="E7FD15"/>
                  </a:buClr>
                  <a:buSzPct val="70000"/>
                  <a:defRPr/>
                </a:pPr>
                <a:endParaRPr kumimoji="1" lang="en-US" sz="20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2473" name="Text Box 9"/>
              <p:cNvSpPr txBox="1">
                <a:spLocks noChangeArrowheads="1"/>
              </p:cNvSpPr>
              <p:nvPr/>
            </p:nvSpPr>
            <p:spPr bwMode="auto">
              <a:xfrm>
                <a:off x="437" y="1332"/>
                <a:ext cx="523" cy="300"/>
              </a:xfrm>
              <a:prstGeom prst="rect">
                <a:avLst/>
              </a:prstGeom>
              <a:solidFill>
                <a:schemeClr val="accent1"/>
              </a:solidFill>
              <a:ln w="19050" cap="sq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kumimoji="1" lang="en-US" sz="2400">
                    <a:solidFill>
                      <a:srgbClr val="FF0000"/>
                    </a:solidFill>
                    <a:latin typeface="Times New Roman" pitchFamily="18" charset="0"/>
                  </a:rPr>
                  <a:t>Cane</a:t>
                </a:r>
              </a:p>
            </p:txBody>
          </p:sp>
        </p:grpSp>
      </p:grpSp>
      <p:grpSp>
        <p:nvGrpSpPr>
          <p:cNvPr id="62474" name="Group 88"/>
          <p:cNvGrpSpPr>
            <a:grpSpLocks/>
          </p:cNvGrpSpPr>
          <p:nvPr/>
        </p:nvGrpSpPr>
        <p:grpSpPr bwMode="auto">
          <a:xfrm>
            <a:off x="685800" y="573312"/>
            <a:ext cx="3784600" cy="2895600"/>
            <a:chOff x="432" y="288"/>
            <a:chExt cx="2384" cy="1824"/>
          </a:xfrm>
        </p:grpSpPr>
        <p:sp>
          <p:nvSpPr>
            <p:cNvPr id="69643" name="Rectangle 11"/>
            <p:cNvSpPr>
              <a:spLocks noChangeArrowheads="1"/>
            </p:cNvSpPr>
            <p:nvPr/>
          </p:nvSpPr>
          <p:spPr bwMode="auto">
            <a:xfrm>
              <a:off x="2048" y="1440"/>
              <a:ext cx="768" cy="672"/>
            </a:xfrm>
            <a:prstGeom prst="rect">
              <a:avLst/>
            </a:prstGeom>
            <a:solidFill>
              <a:schemeClr val="bg1"/>
            </a:solidFill>
            <a:ln w="1905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Clr>
                  <a:srgbClr val="E7FD15"/>
                </a:buClr>
                <a:buSzPct val="70000"/>
                <a:defRPr/>
              </a:pPr>
              <a:endParaRPr kumimoji="1"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9644" name="Rectangle 12"/>
            <p:cNvSpPr>
              <a:spLocks noChangeArrowheads="1"/>
            </p:cNvSpPr>
            <p:nvPr/>
          </p:nvSpPr>
          <p:spPr bwMode="auto">
            <a:xfrm>
              <a:off x="1238" y="288"/>
              <a:ext cx="1578" cy="624"/>
            </a:xfrm>
            <a:prstGeom prst="rect">
              <a:avLst/>
            </a:prstGeom>
            <a:solidFill>
              <a:schemeClr val="bg1"/>
            </a:solidFill>
            <a:ln w="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Clr>
                  <a:srgbClr val="E7FD15"/>
                </a:buClr>
                <a:buSzPct val="70000"/>
                <a:defRPr/>
              </a:pPr>
              <a:endParaRPr kumimoji="1"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7" name="Text Box 13"/>
            <p:cNvSpPr txBox="1">
              <a:spLocks noChangeArrowheads="1"/>
            </p:cNvSpPr>
            <p:nvPr/>
          </p:nvSpPr>
          <p:spPr bwMode="auto">
            <a:xfrm>
              <a:off x="432" y="480"/>
              <a:ext cx="528" cy="300"/>
            </a:xfrm>
            <a:prstGeom prst="rect">
              <a:avLst/>
            </a:prstGeom>
            <a:solidFill>
              <a:schemeClr val="bg1"/>
            </a:solidFill>
            <a:ln w="1905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kumimoji="1" lang="en-US" sz="2400">
                  <a:solidFill>
                    <a:srgbClr val="FF0000"/>
                  </a:solidFill>
                  <a:latin typeface="Times New Roman" pitchFamily="18" charset="0"/>
                </a:rPr>
                <a:t>Sod</a:t>
              </a:r>
            </a:p>
          </p:txBody>
        </p:sp>
      </p:grpSp>
      <p:sp>
        <p:nvSpPr>
          <p:cNvPr id="62478" name="Text Box 14"/>
          <p:cNvSpPr txBox="1">
            <a:spLocks noChangeArrowheads="1"/>
          </p:cNvSpPr>
          <p:nvPr/>
        </p:nvSpPr>
        <p:spPr bwMode="auto">
          <a:xfrm>
            <a:off x="4673600" y="614587"/>
            <a:ext cx="42322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kumimoji="1" lang="en-US" sz="1600">
                <a:solidFill>
                  <a:srgbClr val="FF0000"/>
                </a:solidFill>
                <a:latin typeface="Tahoma" pitchFamily="34" charset="0"/>
              </a:rPr>
              <a:t>- Coordinate crop rotations within contiguous</a:t>
            </a:r>
          </a:p>
          <a:p>
            <a:r>
              <a:rPr kumimoji="1" lang="en-US" sz="1600">
                <a:solidFill>
                  <a:srgbClr val="FF0000"/>
                </a:solidFill>
                <a:latin typeface="Tahoma" pitchFamily="34" charset="0"/>
              </a:rPr>
              <a:t>   field blocks.</a:t>
            </a:r>
          </a:p>
        </p:txBody>
      </p:sp>
      <p:grpSp>
        <p:nvGrpSpPr>
          <p:cNvPr id="62479" name="Group 89"/>
          <p:cNvGrpSpPr>
            <a:grpSpLocks/>
          </p:cNvGrpSpPr>
          <p:nvPr/>
        </p:nvGrpSpPr>
        <p:grpSpPr bwMode="auto">
          <a:xfrm>
            <a:off x="677863" y="1544862"/>
            <a:ext cx="3597275" cy="4895850"/>
            <a:chOff x="427" y="900"/>
            <a:chExt cx="2266" cy="3084"/>
          </a:xfrm>
        </p:grpSpPr>
        <p:sp>
          <p:nvSpPr>
            <p:cNvPr id="69649" name="Rectangle 17"/>
            <p:cNvSpPr>
              <a:spLocks noChangeArrowheads="1"/>
            </p:cNvSpPr>
            <p:nvPr/>
          </p:nvSpPr>
          <p:spPr bwMode="auto">
            <a:xfrm>
              <a:off x="2048" y="3072"/>
              <a:ext cx="645" cy="912"/>
            </a:xfrm>
            <a:prstGeom prst="rect">
              <a:avLst/>
            </a:prstGeom>
            <a:solidFill>
              <a:srgbClr val="00FF00"/>
            </a:solidFill>
            <a:ln w="1905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Clr>
                  <a:srgbClr val="E7FD15"/>
                </a:buClr>
                <a:buSzPct val="70000"/>
                <a:defRPr/>
              </a:pPr>
              <a:endParaRPr kumimoji="1"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9650" name="Rectangle 18"/>
            <p:cNvSpPr>
              <a:spLocks noChangeArrowheads="1"/>
            </p:cNvSpPr>
            <p:nvPr/>
          </p:nvSpPr>
          <p:spPr bwMode="auto">
            <a:xfrm>
              <a:off x="1237" y="3072"/>
              <a:ext cx="830" cy="912"/>
            </a:xfrm>
            <a:prstGeom prst="rect">
              <a:avLst/>
            </a:prstGeom>
            <a:solidFill>
              <a:srgbClr val="00FF00"/>
            </a:solidFill>
            <a:ln w="1905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Clr>
                  <a:srgbClr val="E7FD15"/>
                </a:buClr>
                <a:buSzPct val="70000"/>
                <a:defRPr/>
              </a:pPr>
              <a:endParaRPr kumimoji="1"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9651" name="Rectangle 19"/>
            <p:cNvSpPr>
              <a:spLocks noChangeArrowheads="1"/>
            </p:cNvSpPr>
            <p:nvPr/>
          </p:nvSpPr>
          <p:spPr bwMode="auto">
            <a:xfrm>
              <a:off x="1237" y="2160"/>
              <a:ext cx="830" cy="864"/>
            </a:xfrm>
            <a:prstGeom prst="rect">
              <a:avLst/>
            </a:prstGeom>
            <a:solidFill>
              <a:srgbClr val="00FF00"/>
            </a:solidFill>
            <a:ln w="1905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Clr>
                  <a:srgbClr val="E7FD15"/>
                </a:buClr>
                <a:buSzPct val="70000"/>
                <a:defRPr/>
              </a:pPr>
              <a:endParaRPr kumimoji="1"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83" name="Text Box 20"/>
            <p:cNvSpPr txBox="1">
              <a:spLocks noChangeArrowheads="1"/>
            </p:cNvSpPr>
            <p:nvPr/>
          </p:nvSpPr>
          <p:spPr bwMode="auto">
            <a:xfrm>
              <a:off x="427" y="900"/>
              <a:ext cx="533" cy="300"/>
            </a:xfrm>
            <a:prstGeom prst="rect">
              <a:avLst/>
            </a:prstGeom>
            <a:solidFill>
              <a:srgbClr val="00FF00"/>
            </a:solidFill>
            <a:ln w="1905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kumimoji="1" lang="en-US" sz="2400">
                  <a:solidFill>
                    <a:srgbClr val="FF0000"/>
                  </a:solidFill>
                  <a:latin typeface="Times New Roman" pitchFamily="18" charset="0"/>
                </a:rPr>
                <a:t>Leaf</a:t>
              </a:r>
            </a:p>
          </p:txBody>
        </p:sp>
      </p:grpSp>
      <p:grpSp>
        <p:nvGrpSpPr>
          <p:cNvPr id="62484" name="Group 85"/>
          <p:cNvGrpSpPr>
            <a:grpSpLocks/>
          </p:cNvGrpSpPr>
          <p:nvPr/>
        </p:nvGrpSpPr>
        <p:grpSpPr bwMode="auto">
          <a:xfrm>
            <a:off x="1958975" y="497112"/>
            <a:ext cx="5694363" cy="6400800"/>
            <a:chOff x="1388" y="240"/>
            <a:chExt cx="4036" cy="4032"/>
          </a:xfrm>
        </p:grpSpPr>
        <p:grpSp>
          <p:nvGrpSpPr>
            <p:cNvPr id="62485" name="Group 23"/>
            <p:cNvGrpSpPr>
              <a:grpSpLocks/>
            </p:cNvGrpSpPr>
            <p:nvPr/>
          </p:nvGrpSpPr>
          <p:grpSpPr bwMode="auto">
            <a:xfrm>
              <a:off x="1388" y="283"/>
              <a:ext cx="4036" cy="3989"/>
              <a:chOff x="1392" y="283"/>
              <a:chExt cx="4036" cy="3989"/>
            </a:xfrm>
          </p:grpSpPr>
          <p:grpSp>
            <p:nvGrpSpPr>
              <p:cNvPr id="62486" name="Group 24"/>
              <p:cNvGrpSpPr>
                <a:grpSpLocks/>
              </p:cNvGrpSpPr>
              <p:nvPr/>
            </p:nvGrpSpPr>
            <p:grpSpPr bwMode="auto">
              <a:xfrm>
                <a:off x="1396" y="283"/>
                <a:ext cx="3514" cy="3704"/>
                <a:chOff x="1396" y="283"/>
                <a:chExt cx="3514" cy="3704"/>
              </a:xfrm>
            </p:grpSpPr>
            <p:sp>
              <p:nvSpPr>
                <p:cNvPr id="69657" name="Freeform 25"/>
                <p:cNvSpPr>
                  <a:spLocks/>
                </p:cNvSpPr>
                <p:nvPr/>
              </p:nvSpPr>
              <p:spPr bwMode="auto">
                <a:xfrm>
                  <a:off x="1401" y="283"/>
                  <a:ext cx="3514" cy="3704"/>
                </a:xfrm>
                <a:custGeom>
                  <a:avLst/>
                  <a:gdLst/>
                  <a:ahLst/>
                  <a:cxnLst>
                    <a:cxn ang="0">
                      <a:pos x="9" y="11"/>
                    </a:cxn>
                    <a:cxn ang="0">
                      <a:pos x="0" y="3704"/>
                    </a:cxn>
                    <a:cxn ang="0">
                      <a:pos x="2587" y="3704"/>
                    </a:cxn>
                    <a:cxn ang="0">
                      <a:pos x="3514" y="1841"/>
                    </a:cxn>
                    <a:cxn ang="0">
                      <a:pos x="1758" y="1829"/>
                    </a:cxn>
                    <a:cxn ang="0">
                      <a:pos x="1749" y="0"/>
                    </a:cxn>
                    <a:cxn ang="0">
                      <a:pos x="9" y="11"/>
                    </a:cxn>
                  </a:cxnLst>
                  <a:rect l="0" t="0" r="r" b="b"/>
                  <a:pathLst>
                    <a:path w="3514" h="3704">
                      <a:moveTo>
                        <a:pt x="9" y="11"/>
                      </a:moveTo>
                      <a:lnTo>
                        <a:pt x="0" y="3704"/>
                      </a:lnTo>
                      <a:lnTo>
                        <a:pt x="2587" y="3704"/>
                      </a:lnTo>
                      <a:lnTo>
                        <a:pt x="3514" y="1841"/>
                      </a:lnTo>
                      <a:lnTo>
                        <a:pt x="1758" y="1829"/>
                      </a:lnTo>
                      <a:lnTo>
                        <a:pt x="1749" y="0"/>
                      </a:lnTo>
                      <a:lnTo>
                        <a:pt x="9" y="11"/>
                      </a:lnTo>
                      <a:close/>
                    </a:path>
                  </a:pathLst>
                </a:custGeom>
                <a:noFill/>
                <a:ln w="31750" cap="sq" cmpd="sng">
                  <a:solidFill>
                    <a:srgbClr val="33CCC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E7FD15"/>
                    </a:buClr>
                    <a:buSzPct val="70000"/>
                    <a:defRPr/>
                  </a:pPr>
                  <a:endParaRPr kumimoji="1" lang="en-US" sz="2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9658" name="Line 26"/>
                <p:cNvSpPr>
                  <a:spLocks noChangeShapeType="1"/>
                </p:cNvSpPr>
                <p:nvPr/>
              </p:nvSpPr>
              <p:spPr bwMode="auto">
                <a:xfrm>
                  <a:off x="1401" y="467"/>
                  <a:ext cx="1761" cy="0"/>
                </a:xfrm>
                <a:prstGeom prst="line">
                  <a:avLst/>
                </a:prstGeom>
                <a:noFill/>
                <a:ln w="19050" cap="rnd">
                  <a:solidFill>
                    <a:srgbClr val="FFFF00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E7FD15"/>
                    </a:buClr>
                    <a:buSzPct val="70000"/>
                    <a:defRPr/>
                  </a:pPr>
                  <a:endParaRPr kumimoji="1" lang="en-US" sz="2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9659" name="Line 27"/>
                <p:cNvSpPr>
                  <a:spLocks noChangeShapeType="1"/>
                </p:cNvSpPr>
                <p:nvPr/>
              </p:nvSpPr>
              <p:spPr bwMode="auto">
                <a:xfrm>
                  <a:off x="1401" y="706"/>
                  <a:ext cx="1761" cy="0"/>
                </a:xfrm>
                <a:prstGeom prst="line">
                  <a:avLst/>
                </a:prstGeom>
                <a:noFill/>
                <a:ln w="19050" cap="rnd">
                  <a:solidFill>
                    <a:srgbClr val="FFFF00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E7FD15"/>
                    </a:buClr>
                    <a:buSzPct val="70000"/>
                    <a:defRPr/>
                  </a:pPr>
                  <a:endParaRPr kumimoji="1" lang="en-US" sz="2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9660" name="Line 28"/>
                <p:cNvSpPr>
                  <a:spLocks noChangeShapeType="1"/>
                </p:cNvSpPr>
                <p:nvPr/>
              </p:nvSpPr>
              <p:spPr bwMode="auto">
                <a:xfrm>
                  <a:off x="1401" y="944"/>
                  <a:ext cx="1761" cy="0"/>
                </a:xfrm>
                <a:prstGeom prst="line">
                  <a:avLst/>
                </a:prstGeom>
                <a:noFill/>
                <a:ln w="19050" cap="rnd">
                  <a:solidFill>
                    <a:srgbClr val="FFFF00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E7FD15"/>
                    </a:buClr>
                    <a:buSzPct val="70000"/>
                    <a:defRPr/>
                  </a:pPr>
                  <a:endParaRPr kumimoji="1" lang="en-US" sz="2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9661" name="Line 29"/>
                <p:cNvSpPr>
                  <a:spLocks noChangeShapeType="1"/>
                </p:cNvSpPr>
                <p:nvPr/>
              </p:nvSpPr>
              <p:spPr bwMode="auto">
                <a:xfrm>
                  <a:off x="1401" y="1183"/>
                  <a:ext cx="1761" cy="0"/>
                </a:xfrm>
                <a:prstGeom prst="line">
                  <a:avLst/>
                </a:prstGeom>
                <a:noFill/>
                <a:ln w="19050" cap="rnd">
                  <a:solidFill>
                    <a:srgbClr val="FFFF00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E7FD15"/>
                    </a:buClr>
                    <a:buSzPct val="70000"/>
                    <a:defRPr/>
                  </a:pPr>
                  <a:endParaRPr kumimoji="1" lang="en-US" sz="2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9662" name="Line 30"/>
                <p:cNvSpPr>
                  <a:spLocks noChangeShapeType="1"/>
                </p:cNvSpPr>
                <p:nvPr/>
              </p:nvSpPr>
              <p:spPr bwMode="auto">
                <a:xfrm>
                  <a:off x="1401" y="1421"/>
                  <a:ext cx="1761" cy="0"/>
                </a:xfrm>
                <a:prstGeom prst="line">
                  <a:avLst/>
                </a:prstGeom>
                <a:noFill/>
                <a:ln w="19050" cap="rnd">
                  <a:solidFill>
                    <a:srgbClr val="FFFF00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E7FD15"/>
                    </a:buClr>
                    <a:buSzPct val="70000"/>
                    <a:defRPr/>
                  </a:pPr>
                  <a:endParaRPr kumimoji="1" lang="en-US" sz="2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9663" name="Line 31"/>
                <p:cNvSpPr>
                  <a:spLocks noChangeShapeType="1"/>
                </p:cNvSpPr>
                <p:nvPr/>
              </p:nvSpPr>
              <p:spPr bwMode="auto">
                <a:xfrm>
                  <a:off x="1401" y="1660"/>
                  <a:ext cx="1761" cy="0"/>
                </a:xfrm>
                <a:prstGeom prst="line">
                  <a:avLst/>
                </a:prstGeom>
                <a:noFill/>
                <a:ln w="19050" cap="rnd">
                  <a:solidFill>
                    <a:srgbClr val="FFFF00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E7FD15"/>
                    </a:buClr>
                    <a:buSzPct val="70000"/>
                    <a:defRPr/>
                  </a:pPr>
                  <a:endParaRPr kumimoji="1" lang="en-US" sz="2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9664" name="Line 32"/>
                <p:cNvSpPr>
                  <a:spLocks noChangeShapeType="1"/>
                </p:cNvSpPr>
                <p:nvPr/>
              </p:nvSpPr>
              <p:spPr bwMode="auto">
                <a:xfrm>
                  <a:off x="1401" y="1899"/>
                  <a:ext cx="1761" cy="0"/>
                </a:xfrm>
                <a:prstGeom prst="line">
                  <a:avLst/>
                </a:prstGeom>
                <a:noFill/>
                <a:ln w="19050" cap="rnd">
                  <a:solidFill>
                    <a:srgbClr val="FFFF00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E7FD15"/>
                    </a:buClr>
                    <a:buSzPct val="70000"/>
                    <a:defRPr/>
                  </a:pPr>
                  <a:endParaRPr kumimoji="1" lang="en-US" sz="2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9665" name="Line 33"/>
                <p:cNvSpPr>
                  <a:spLocks noChangeShapeType="1"/>
                </p:cNvSpPr>
                <p:nvPr/>
              </p:nvSpPr>
              <p:spPr bwMode="auto">
                <a:xfrm>
                  <a:off x="1635" y="2137"/>
                  <a:ext cx="0" cy="1850"/>
                </a:xfrm>
                <a:prstGeom prst="line">
                  <a:avLst/>
                </a:prstGeom>
                <a:noFill/>
                <a:ln w="19050" cap="rnd">
                  <a:solidFill>
                    <a:srgbClr val="FFFF00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E7FD15"/>
                    </a:buClr>
                    <a:buSzPct val="70000"/>
                    <a:defRPr/>
                  </a:pPr>
                  <a:endParaRPr kumimoji="1" lang="en-US" sz="2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9666" name="Line 34"/>
                <p:cNvSpPr>
                  <a:spLocks noChangeShapeType="1"/>
                </p:cNvSpPr>
                <p:nvPr/>
              </p:nvSpPr>
              <p:spPr bwMode="auto">
                <a:xfrm>
                  <a:off x="1868" y="2137"/>
                  <a:ext cx="0" cy="1850"/>
                </a:xfrm>
                <a:prstGeom prst="line">
                  <a:avLst/>
                </a:prstGeom>
                <a:noFill/>
                <a:ln w="19050" cap="rnd">
                  <a:solidFill>
                    <a:srgbClr val="FFFF00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E7FD15"/>
                    </a:buClr>
                    <a:buSzPct val="70000"/>
                    <a:defRPr/>
                  </a:pPr>
                  <a:endParaRPr kumimoji="1" lang="en-US" sz="2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9667" name="Line 35"/>
                <p:cNvSpPr>
                  <a:spLocks noChangeShapeType="1"/>
                </p:cNvSpPr>
                <p:nvPr/>
              </p:nvSpPr>
              <p:spPr bwMode="auto">
                <a:xfrm>
                  <a:off x="2102" y="2137"/>
                  <a:ext cx="0" cy="1850"/>
                </a:xfrm>
                <a:prstGeom prst="line">
                  <a:avLst/>
                </a:prstGeom>
                <a:noFill/>
                <a:ln w="19050" cap="rnd">
                  <a:solidFill>
                    <a:srgbClr val="FFFF00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E7FD15"/>
                    </a:buClr>
                    <a:buSzPct val="70000"/>
                    <a:defRPr/>
                  </a:pPr>
                  <a:endParaRPr kumimoji="1" lang="en-US" sz="2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9668" name="Line 36"/>
                <p:cNvSpPr>
                  <a:spLocks noChangeShapeType="1"/>
                </p:cNvSpPr>
                <p:nvPr/>
              </p:nvSpPr>
              <p:spPr bwMode="auto">
                <a:xfrm>
                  <a:off x="2515" y="2137"/>
                  <a:ext cx="0" cy="1850"/>
                </a:xfrm>
                <a:prstGeom prst="line">
                  <a:avLst/>
                </a:prstGeom>
                <a:noFill/>
                <a:ln w="19050" cap="rnd">
                  <a:solidFill>
                    <a:srgbClr val="FFFF00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E7FD15"/>
                    </a:buClr>
                    <a:buSzPct val="70000"/>
                    <a:defRPr/>
                  </a:pPr>
                  <a:endParaRPr kumimoji="1" lang="en-US" sz="2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9669" name="Line 37"/>
                <p:cNvSpPr>
                  <a:spLocks noChangeShapeType="1"/>
                </p:cNvSpPr>
                <p:nvPr/>
              </p:nvSpPr>
              <p:spPr bwMode="auto">
                <a:xfrm>
                  <a:off x="2749" y="2137"/>
                  <a:ext cx="0" cy="1850"/>
                </a:xfrm>
                <a:prstGeom prst="line">
                  <a:avLst/>
                </a:prstGeom>
                <a:noFill/>
                <a:ln w="19050" cap="rnd">
                  <a:solidFill>
                    <a:srgbClr val="FFFF00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E7FD15"/>
                    </a:buClr>
                    <a:buSzPct val="70000"/>
                    <a:defRPr/>
                  </a:pPr>
                  <a:endParaRPr kumimoji="1" lang="en-US" sz="2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9670" name="Line 38"/>
                <p:cNvSpPr>
                  <a:spLocks noChangeShapeType="1"/>
                </p:cNvSpPr>
                <p:nvPr/>
              </p:nvSpPr>
              <p:spPr bwMode="auto">
                <a:xfrm>
                  <a:off x="2983" y="2137"/>
                  <a:ext cx="0" cy="1850"/>
                </a:xfrm>
                <a:prstGeom prst="line">
                  <a:avLst/>
                </a:prstGeom>
                <a:noFill/>
                <a:ln w="19050" cap="rnd">
                  <a:solidFill>
                    <a:srgbClr val="FFFF00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E7FD15"/>
                    </a:buClr>
                    <a:buSzPct val="70000"/>
                    <a:defRPr/>
                  </a:pPr>
                  <a:endParaRPr kumimoji="1" lang="en-US" sz="2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9671" name="Line 39"/>
                <p:cNvSpPr>
                  <a:spLocks noChangeShapeType="1"/>
                </p:cNvSpPr>
                <p:nvPr/>
              </p:nvSpPr>
              <p:spPr bwMode="auto">
                <a:xfrm>
                  <a:off x="3219" y="2137"/>
                  <a:ext cx="0" cy="1850"/>
                </a:xfrm>
                <a:prstGeom prst="line">
                  <a:avLst/>
                </a:prstGeom>
                <a:noFill/>
                <a:ln w="19050" cap="rnd">
                  <a:solidFill>
                    <a:srgbClr val="FFFF00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E7FD15"/>
                    </a:buClr>
                    <a:buSzPct val="70000"/>
                    <a:defRPr/>
                  </a:pPr>
                  <a:endParaRPr kumimoji="1" lang="en-US" sz="2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9672" name="Line 40"/>
                <p:cNvSpPr>
                  <a:spLocks noChangeShapeType="1"/>
                </p:cNvSpPr>
                <p:nvPr/>
              </p:nvSpPr>
              <p:spPr bwMode="auto">
                <a:xfrm>
                  <a:off x="3396" y="2137"/>
                  <a:ext cx="0" cy="1850"/>
                </a:xfrm>
                <a:prstGeom prst="line">
                  <a:avLst/>
                </a:prstGeom>
                <a:noFill/>
                <a:ln w="19050" cap="rnd">
                  <a:solidFill>
                    <a:srgbClr val="FFFF00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E7FD15"/>
                    </a:buClr>
                    <a:buSzPct val="70000"/>
                    <a:defRPr/>
                  </a:pPr>
                  <a:endParaRPr kumimoji="1" lang="en-US" sz="2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9673" name="Line 41"/>
                <p:cNvSpPr>
                  <a:spLocks noChangeShapeType="1"/>
                </p:cNvSpPr>
                <p:nvPr/>
              </p:nvSpPr>
              <p:spPr bwMode="auto">
                <a:xfrm>
                  <a:off x="3630" y="2137"/>
                  <a:ext cx="0" cy="1850"/>
                </a:xfrm>
                <a:prstGeom prst="line">
                  <a:avLst/>
                </a:prstGeom>
                <a:noFill/>
                <a:ln w="19050" cap="rnd">
                  <a:solidFill>
                    <a:srgbClr val="FFFF00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E7FD15"/>
                    </a:buClr>
                    <a:buSzPct val="70000"/>
                    <a:defRPr/>
                  </a:pPr>
                  <a:endParaRPr kumimoji="1" lang="en-US" sz="2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9674" name="Line 42"/>
                <p:cNvSpPr>
                  <a:spLocks noChangeShapeType="1"/>
                </p:cNvSpPr>
                <p:nvPr/>
              </p:nvSpPr>
              <p:spPr bwMode="auto">
                <a:xfrm>
                  <a:off x="3865" y="2137"/>
                  <a:ext cx="0" cy="1850"/>
                </a:xfrm>
                <a:prstGeom prst="line">
                  <a:avLst/>
                </a:prstGeom>
                <a:noFill/>
                <a:ln w="19050" cap="rnd">
                  <a:solidFill>
                    <a:srgbClr val="FFFF00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E7FD15"/>
                    </a:buClr>
                    <a:buSzPct val="70000"/>
                    <a:defRPr/>
                  </a:pPr>
                  <a:endParaRPr kumimoji="1" lang="en-US" sz="2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9675" name="Line 43"/>
                <p:cNvSpPr>
                  <a:spLocks noChangeShapeType="1"/>
                </p:cNvSpPr>
                <p:nvPr/>
              </p:nvSpPr>
              <p:spPr bwMode="auto">
                <a:xfrm>
                  <a:off x="4101" y="2137"/>
                  <a:ext cx="0" cy="1551"/>
                </a:xfrm>
                <a:prstGeom prst="line">
                  <a:avLst/>
                </a:prstGeom>
                <a:noFill/>
                <a:ln w="19050" cap="rnd">
                  <a:solidFill>
                    <a:srgbClr val="FFFF00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E7FD15"/>
                    </a:buClr>
                    <a:buSzPct val="70000"/>
                    <a:defRPr/>
                  </a:pPr>
                  <a:endParaRPr kumimoji="1" lang="en-US" sz="2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9676" name="Line 44"/>
                <p:cNvSpPr>
                  <a:spLocks noChangeShapeType="1"/>
                </p:cNvSpPr>
                <p:nvPr/>
              </p:nvSpPr>
              <p:spPr bwMode="auto">
                <a:xfrm>
                  <a:off x="4277" y="2137"/>
                  <a:ext cx="0" cy="1253"/>
                </a:xfrm>
                <a:prstGeom prst="line">
                  <a:avLst/>
                </a:prstGeom>
                <a:noFill/>
                <a:ln w="19050" cap="rnd">
                  <a:solidFill>
                    <a:srgbClr val="FFFF00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E7FD15"/>
                    </a:buClr>
                    <a:buSzPct val="70000"/>
                    <a:defRPr/>
                  </a:pPr>
                  <a:endParaRPr kumimoji="1" lang="en-US" sz="2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9677" name="Line 45"/>
                <p:cNvSpPr>
                  <a:spLocks noChangeShapeType="1"/>
                </p:cNvSpPr>
                <p:nvPr/>
              </p:nvSpPr>
              <p:spPr bwMode="auto">
                <a:xfrm>
                  <a:off x="4512" y="2137"/>
                  <a:ext cx="0" cy="776"/>
                </a:xfrm>
                <a:prstGeom prst="line">
                  <a:avLst/>
                </a:prstGeom>
                <a:noFill/>
                <a:ln w="19050" cap="rnd">
                  <a:solidFill>
                    <a:srgbClr val="FFFF00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E7FD15"/>
                    </a:buClr>
                    <a:buSzPct val="70000"/>
                    <a:defRPr/>
                  </a:pPr>
                  <a:endParaRPr kumimoji="1" lang="en-US" sz="2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9678" name="Line 46"/>
                <p:cNvSpPr>
                  <a:spLocks noChangeShapeType="1"/>
                </p:cNvSpPr>
                <p:nvPr/>
              </p:nvSpPr>
              <p:spPr bwMode="auto">
                <a:xfrm>
                  <a:off x="4747" y="2137"/>
                  <a:ext cx="0" cy="239"/>
                </a:xfrm>
                <a:prstGeom prst="line">
                  <a:avLst/>
                </a:prstGeom>
                <a:noFill/>
                <a:ln w="19050" cap="rnd">
                  <a:solidFill>
                    <a:srgbClr val="FFFF00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E7FD15"/>
                    </a:buClr>
                    <a:buSzPct val="70000"/>
                    <a:defRPr/>
                  </a:pPr>
                  <a:endParaRPr kumimoji="1" lang="en-US" sz="2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69679" name="Freeform 47" descr="Shingle"/>
              <p:cNvSpPr>
                <a:spLocks/>
              </p:cNvSpPr>
              <p:nvPr/>
            </p:nvSpPr>
            <p:spPr bwMode="auto">
              <a:xfrm rot="25936">
                <a:off x="3936" y="1588"/>
                <a:ext cx="1492" cy="2684"/>
              </a:xfrm>
              <a:custGeom>
                <a:avLst/>
                <a:gdLst/>
                <a:ahLst/>
                <a:cxnLst>
                  <a:cxn ang="0">
                    <a:pos x="0" y="2448"/>
                  </a:cxn>
                  <a:cxn ang="0">
                    <a:pos x="1296" y="0"/>
                  </a:cxn>
                  <a:cxn ang="0">
                    <a:pos x="1344" y="96"/>
                  </a:cxn>
                  <a:cxn ang="0">
                    <a:pos x="1440" y="144"/>
                  </a:cxn>
                  <a:cxn ang="0">
                    <a:pos x="144" y="2544"/>
                  </a:cxn>
                  <a:cxn ang="0">
                    <a:pos x="144" y="2448"/>
                  </a:cxn>
                  <a:cxn ang="0">
                    <a:pos x="0" y="2448"/>
                  </a:cxn>
                </a:cxnLst>
                <a:rect l="0" t="0" r="r" b="b"/>
                <a:pathLst>
                  <a:path w="1440" h="2544">
                    <a:moveTo>
                      <a:pt x="0" y="2448"/>
                    </a:moveTo>
                    <a:lnTo>
                      <a:pt x="1296" y="0"/>
                    </a:lnTo>
                    <a:lnTo>
                      <a:pt x="1344" y="96"/>
                    </a:lnTo>
                    <a:lnTo>
                      <a:pt x="1440" y="144"/>
                    </a:lnTo>
                    <a:lnTo>
                      <a:pt x="144" y="2544"/>
                    </a:lnTo>
                    <a:lnTo>
                      <a:pt x="144" y="2448"/>
                    </a:lnTo>
                    <a:lnTo>
                      <a:pt x="0" y="2448"/>
                    </a:lnTo>
                    <a:close/>
                  </a:path>
                </a:pathLst>
              </a:custGeom>
              <a:pattFill prst="shingle">
                <a:fgClr>
                  <a:srgbClr val="0066FF"/>
                </a:fgClr>
                <a:bgClr>
                  <a:srgbClr val="0099FF"/>
                </a:bgClr>
              </a:pattFill>
              <a:ln w="19050" cap="sq" cmpd="sng">
                <a:solidFill>
                  <a:srgbClr val="00008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20000"/>
                  </a:spcBef>
                  <a:buClr>
                    <a:srgbClr val="E7FD15"/>
                  </a:buClr>
                  <a:buSzPct val="70000"/>
                  <a:defRPr/>
                </a:pPr>
                <a:endParaRPr kumimoji="1" lang="en-US" sz="20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9680" name="Rectangle 48"/>
              <p:cNvSpPr>
                <a:spLocks noChangeArrowheads="1"/>
              </p:cNvSpPr>
              <p:nvPr/>
            </p:nvSpPr>
            <p:spPr bwMode="auto">
              <a:xfrm>
                <a:off x="2256" y="288"/>
                <a:ext cx="59" cy="3699"/>
              </a:xfrm>
              <a:prstGeom prst="rect">
                <a:avLst/>
              </a:prstGeom>
              <a:solidFill>
                <a:srgbClr val="33CCCC"/>
              </a:solidFill>
              <a:ln w="12700" cap="sq">
                <a:solidFill>
                  <a:srgbClr val="0000FF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lnSpc>
                    <a:spcPct val="90000"/>
                  </a:lnSpc>
                  <a:spcBef>
                    <a:spcPct val="20000"/>
                  </a:spcBef>
                  <a:buClr>
                    <a:srgbClr val="E7FD15"/>
                  </a:buClr>
                  <a:buSzPct val="70000"/>
                  <a:defRPr/>
                </a:pPr>
                <a:endParaRPr kumimoji="1" lang="en-US" sz="20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9681" name="Freeform 49"/>
              <p:cNvSpPr>
                <a:spLocks/>
              </p:cNvSpPr>
              <p:nvPr/>
            </p:nvSpPr>
            <p:spPr bwMode="auto">
              <a:xfrm>
                <a:off x="1410" y="2112"/>
                <a:ext cx="3516" cy="54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3472" y="52"/>
                  </a:cxn>
                  <a:cxn ang="0">
                    <a:pos x="3516" y="0"/>
                  </a:cxn>
                  <a:cxn ang="0">
                    <a:pos x="0" y="0"/>
                  </a:cxn>
                  <a:cxn ang="0">
                    <a:pos x="0" y="54"/>
                  </a:cxn>
                </a:cxnLst>
                <a:rect l="0" t="0" r="r" b="b"/>
                <a:pathLst>
                  <a:path w="3516" h="54">
                    <a:moveTo>
                      <a:pt x="0" y="54"/>
                    </a:moveTo>
                    <a:lnTo>
                      <a:pt x="3472" y="52"/>
                    </a:lnTo>
                    <a:lnTo>
                      <a:pt x="3516" y="0"/>
                    </a:lnTo>
                    <a:lnTo>
                      <a:pt x="0" y="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33CCCC"/>
              </a:solidFill>
              <a:ln w="12700" cap="sq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20000"/>
                  </a:spcBef>
                  <a:buClr>
                    <a:srgbClr val="E7FD15"/>
                  </a:buClr>
                  <a:buSzPct val="70000"/>
                  <a:defRPr/>
                </a:pPr>
                <a:endParaRPr kumimoji="1" lang="en-US" sz="20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9682" name="Oval 50"/>
              <p:cNvSpPr>
                <a:spLocks noChangeArrowheads="1"/>
              </p:cNvSpPr>
              <p:nvPr/>
            </p:nvSpPr>
            <p:spPr bwMode="auto">
              <a:xfrm>
                <a:off x="4793" y="2018"/>
                <a:ext cx="176" cy="179"/>
              </a:xfrm>
              <a:prstGeom prst="ellipse">
                <a:avLst/>
              </a:prstGeom>
              <a:solidFill>
                <a:srgbClr val="FF0000"/>
              </a:solidFill>
              <a:ln w="19050" cap="sq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lnSpc>
                    <a:spcPct val="90000"/>
                  </a:lnSpc>
                  <a:spcBef>
                    <a:spcPct val="20000"/>
                  </a:spcBef>
                  <a:buClr>
                    <a:srgbClr val="E7FD15"/>
                  </a:buClr>
                  <a:buSzPct val="70000"/>
                  <a:defRPr/>
                </a:pPr>
                <a:endParaRPr kumimoji="1" lang="en-US" sz="20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9683" name="Freeform 51"/>
              <p:cNvSpPr>
                <a:spLocks/>
              </p:cNvSpPr>
              <p:nvPr/>
            </p:nvSpPr>
            <p:spPr bwMode="auto">
              <a:xfrm>
                <a:off x="1392" y="3024"/>
                <a:ext cx="3072" cy="48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3472" y="52"/>
                  </a:cxn>
                  <a:cxn ang="0">
                    <a:pos x="3516" y="0"/>
                  </a:cxn>
                  <a:cxn ang="0">
                    <a:pos x="0" y="0"/>
                  </a:cxn>
                  <a:cxn ang="0">
                    <a:pos x="0" y="54"/>
                  </a:cxn>
                </a:cxnLst>
                <a:rect l="0" t="0" r="r" b="b"/>
                <a:pathLst>
                  <a:path w="3516" h="54">
                    <a:moveTo>
                      <a:pt x="0" y="54"/>
                    </a:moveTo>
                    <a:lnTo>
                      <a:pt x="3472" y="52"/>
                    </a:lnTo>
                    <a:lnTo>
                      <a:pt x="3516" y="0"/>
                    </a:lnTo>
                    <a:lnTo>
                      <a:pt x="0" y="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33CCCC"/>
              </a:solidFill>
              <a:ln w="12700" cap="sq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20000"/>
                  </a:spcBef>
                  <a:buClr>
                    <a:srgbClr val="E7FD15"/>
                  </a:buClr>
                  <a:buSzPct val="70000"/>
                  <a:defRPr/>
                </a:pPr>
                <a:endParaRPr kumimoji="1" lang="en-US" sz="20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9684" name="Oval 52"/>
              <p:cNvSpPr>
                <a:spLocks noChangeArrowheads="1"/>
              </p:cNvSpPr>
              <p:nvPr/>
            </p:nvSpPr>
            <p:spPr bwMode="auto">
              <a:xfrm>
                <a:off x="4322" y="2973"/>
                <a:ext cx="177" cy="179"/>
              </a:xfrm>
              <a:prstGeom prst="ellipse">
                <a:avLst/>
              </a:prstGeom>
              <a:solidFill>
                <a:srgbClr val="FF0000"/>
              </a:solidFill>
              <a:ln w="19050" cap="sq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lnSpc>
                    <a:spcPct val="90000"/>
                  </a:lnSpc>
                  <a:spcBef>
                    <a:spcPct val="20000"/>
                  </a:spcBef>
                  <a:buClr>
                    <a:srgbClr val="E7FD15"/>
                  </a:buClr>
                  <a:buSzPct val="70000"/>
                  <a:defRPr/>
                </a:pPr>
                <a:endParaRPr kumimoji="1" lang="en-US" sz="20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9686" name="Freeform 54"/>
            <p:cNvSpPr>
              <a:spLocks/>
            </p:cNvSpPr>
            <p:nvPr/>
          </p:nvSpPr>
          <p:spPr bwMode="auto">
            <a:xfrm>
              <a:off x="1393" y="240"/>
              <a:ext cx="1780" cy="1872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0" y="0"/>
                </a:cxn>
                <a:cxn ang="0">
                  <a:pos x="1776" y="0"/>
                </a:cxn>
                <a:cxn ang="0">
                  <a:pos x="1772" y="1872"/>
                </a:cxn>
                <a:cxn ang="0">
                  <a:pos x="1716" y="1872"/>
                </a:cxn>
                <a:cxn ang="0">
                  <a:pos x="1712" y="60"/>
                </a:cxn>
                <a:cxn ang="0">
                  <a:pos x="0" y="56"/>
                </a:cxn>
              </a:cxnLst>
              <a:rect l="0" t="0" r="r" b="b"/>
              <a:pathLst>
                <a:path w="1776" h="1872">
                  <a:moveTo>
                    <a:pt x="0" y="56"/>
                  </a:moveTo>
                  <a:lnTo>
                    <a:pt x="0" y="0"/>
                  </a:lnTo>
                  <a:lnTo>
                    <a:pt x="1776" y="0"/>
                  </a:lnTo>
                  <a:lnTo>
                    <a:pt x="1772" y="1872"/>
                  </a:lnTo>
                  <a:lnTo>
                    <a:pt x="1716" y="1872"/>
                  </a:lnTo>
                  <a:lnTo>
                    <a:pt x="1712" y="6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33CCCC"/>
            </a:solidFill>
            <a:ln w="12700" cap="sq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Clr>
                  <a:srgbClr val="E7FD15"/>
                </a:buClr>
                <a:buSzPct val="70000"/>
                <a:defRPr/>
              </a:pPr>
              <a:endParaRPr kumimoji="1"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" name="Group 55"/>
          <p:cNvGrpSpPr>
            <a:grpSpLocks/>
          </p:cNvGrpSpPr>
          <p:nvPr/>
        </p:nvGrpSpPr>
        <p:grpSpPr bwMode="auto">
          <a:xfrm>
            <a:off x="6254750" y="3589562"/>
            <a:ext cx="2903538" cy="2682875"/>
            <a:chOff x="4433" y="2188"/>
            <a:chExt cx="2056" cy="1690"/>
          </a:xfrm>
        </p:grpSpPr>
        <p:sp>
          <p:nvSpPr>
            <p:cNvPr id="69688" name="AutoShape 56"/>
            <p:cNvSpPr>
              <a:spLocks noChangeArrowheads="1"/>
            </p:cNvSpPr>
            <p:nvPr/>
          </p:nvSpPr>
          <p:spPr bwMode="auto">
            <a:xfrm rot="-1067441">
              <a:off x="5057" y="2188"/>
              <a:ext cx="319" cy="116"/>
            </a:xfrm>
            <a:prstGeom prst="curvedUpArrow">
              <a:avLst>
                <a:gd name="adj1" fmla="val 55000"/>
                <a:gd name="adj2" fmla="val 110000"/>
                <a:gd name="adj3" fmla="val 33333"/>
              </a:avLst>
            </a:prstGeom>
            <a:gradFill rotWithShape="0">
              <a:gsLst>
                <a:gs pos="0">
                  <a:srgbClr val="0000FF"/>
                </a:gs>
                <a:gs pos="100000">
                  <a:srgbClr val="3399FF"/>
                </a:gs>
              </a:gsLst>
              <a:path path="rect">
                <a:fillToRect r="100000" b="100000"/>
              </a:path>
            </a:gradFill>
            <a:ln w="1905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Clr>
                  <a:srgbClr val="E7FD15"/>
                </a:buClr>
                <a:buSzPct val="70000"/>
                <a:defRPr/>
              </a:pPr>
              <a:endParaRPr kumimoji="1"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8" name="Text Box 57"/>
            <p:cNvSpPr txBox="1">
              <a:spLocks noChangeArrowheads="1"/>
            </p:cNvSpPr>
            <p:nvPr/>
          </p:nvSpPr>
          <p:spPr bwMode="auto">
            <a:xfrm>
              <a:off x="4433" y="2858"/>
              <a:ext cx="2056" cy="1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kumimoji="1" lang="en-US" sz="2000" u="sng" dirty="0">
                  <a:solidFill>
                    <a:srgbClr val="FF0000"/>
                  </a:solidFill>
                  <a:latin typeface="Tahoma" pitchFamily="34" charset="0"/>
                </a:rPr>
                <a:t>Lowest P loads</a:t>
              </a:r>
            </a:p>
            <a:p>
              <a:pPr algn="ctr"/>
              <a:r>
                <a:rPr kumimoji="1" lang="en-US" sz="1600" dirty="0">
                  <a:solidFill>
                    <a:srgbClr val="FF0000"/>
                  </a:solidFill>
                  <a:latin typeface="Tahoma" pitchFamily="34" charset="0"/>
                </a:rPr>
                <a:t>Hydraulic blocking of</a:t>
              </a:r>
            </a:p>
            <a:p>
              <a:pPr algn="ctr"/>
              <a:r>
                <a:rPr kumimoji="1" lang="en-US" sz="1600" dirty="0">
                  <a:solidFill>
                    <a:srgbClr val="FF0000"/>
                  </a:solidFill>
                  <a:latin typeface="Tahoma" pitchFamily="34" charset="0"/>
                </a:rPr>
                <a:t>like crops + independent</a:t>
              </a:r>
            </a:p>
            <a:p>
              <a:pPr algn="ctr"/>
              <a:r>
                <a:rPr kumimoji="1" lang="en-US" sz="1600" dirty="0">
                  <a:solidFill>
                    <a:srgbClr val="FF0000"/>
                  </a:solidFill>
                  <a:latin typeface="Tahoma" pitchFamily="34" charset="0"/>
                </a:rPr>
                <a:t>WT control achieves the</a:t>
              </a:r>
            </a:p>
            <a:p>
              <a:pPr algn="ctr"/>
              <a:r>
                <a:rPr kumimoji="1" lang="en-US" sz="1600" dirty="0">
                  <a:solidFill>
                    <a:srgbClr val="FF0000"/>
                  </a:solidFill>
                  <a:latin typeface="Tahoma" pitchFamily="34" charset="0"/>
                </a:rPr>
                <a:t>greatest potential for reducing</a:t>
              </a:r>
            </a:p>
            <a:p>
              <a:pPr algn="ctr"/>
              <a:r>
                <a:rPr kumimoji="1" lang="en-US" sz="1600" dirty="0">
                  <a:solidFill>
                    <a:srgbClr val="FF0000"/>
                  </a:solidFill>
                  <a:latin typeface="Tahoma" pitchFamily="34" charset="0"/>
                </a:rPr>
                <a:t>off-farm drainage loads.</a:t>
              </a:r>
            </a:p>
          </p:txBody>
        </p:sp>
      </p:grpSp>
      <p:sp>
        <p:nvSpPr>
          <p:cNvPr id="69690" name="Rectangle 58"/>
          <p:cNvSpPr>
            <a:spLocks noChangeArrowheads="1"/>
          </p:cNvSpPr>
          <p:nvPr/>
        </p:nvSpPr>
        <p:spPr bwMode="auto">
          <a:xfrm rot="8146142">
            <a:off x="3048000" y="1519462"/>
            <a:ext cx="244475" cy="274638"/>
          </a:xfrm>
          <a:prstGeom prst="rect">
            <a:avLst/>
          </a:prstGeom>
          <a:solidFill>
            <a:srgbClr val="FF0000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E7FD15"/>
              </a:buClr>
              <a:buSzPct val="70000"/>
              <a:defRPr/>
            </a:pPr>
            <a:endParaRPr kumimoji="1" lang="en-US" sz="2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702" name="Text Box 70"/>
          <p:cNvSpPr txBox="1">
            <a:spLocks noChangeArrowheads="1"/>
          </p:cNvSpPr>
          <p:nvPr/>
        </p:nvSpPr>
        <p:spPr bwMode="auto">
          <a:xfrm>
            <a:off x="4654550" y="1962375"/>
            <a:ext cx="43116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kumimoji="1" lang="en-US" sz="1600">
                <a:solidFill>
                  <a:srgbClr val="FF0000"/>
                </a:solidFill>
                <a:latin typeface="Tahoma" pitchFamily="34" charset="0"/>
              </a:rPr>
              <a:t>-  Drain veggies fields first, then operate main</a:t>
            </a:r>
          </a:p>
          <a:p>
            <a:r>
              <a:rPr kumimoji="1" lang="en-US" sz="1600">
                <a:solidFill>
                  <a:srgbClr val="FF0000"/>
                </a:solidFill>
                <a:latin typeface="Tahoma" pitchFamily="34" charset="0"/>
              </a:rPr>
              <a:t>    discharge pumps only if needed.</a:t>
            </a:r>
          </a:p>
          <a:p>
            <a:endParaRPr kumimoji="1" lang="en-US" sz="1600">
              <a:solidFill>
                <a:srgbClr val="FF0000"/>
              </a:solidFill>
              <a:latin typeface="Tahoma" pitchFamily="34" charset="0"/>
            </a:endParaRPr>
          </a:p>
        </p:txBody>
      </p:sp>
      <p:grpSp>
        <p:nvGrpSpPr>
          <p:cNvPr id="10" name="Group 60"/>
          <p:cNvGrpSpPr>
            <a:grpSpLocks/>
          </p:cNvGrpSpPr>
          <p:nvPr/>
        </p:nvGrpSpPr>
        <p:grpSpPr bwMode="auto">
          <a:xfrm>
            <a:off x="2235200" y="3087912"/>
            <a:ext cx="2235200" cy="2362200"/>
            <a:chOff x="1584" y="1872"/>
            <a:chExt cx="1584" cy="1488"/>
          </a:xfrm>
        </p:grpSpPr>
        <p:sp>
          <p:nvSpPr>
            <p:cNvPr id="69693" name="Rectangle 61"/>
            <p:cNvSpPr>
              <a:spLocks noChangeArrowheads="1"/>
            </p:cNvSpPr>
            <p:nvPr/>
          </p:nvSpPr>
          <p:spPr bwMode="auto">
            <a:xfrm rot="8146142">
              <a:off x="2208" y="2064"/>
              <a:ext cx="172" cy="173"/>
            </a:xfrm>
            <a:prstGeom prst="rect">
              <a:avLst/>
            </a:prstGeom>
            <a:solidFill>
              <a:srgbClr val="FF0000"/>
            </a:soli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Clr>
                  <a:srgbClr val="E7FD15"/>
                </a:buClr>
                <a:buSzPct val="70000"/>
                <a:defRPr/>
              </a:pPr>
              <a:endParaRPr kumimoji="1"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9694" name="Rectangle 62"/>
            <p:cNvSpPr>
              <a:spLocks noChangeArrowheads="1"/>
            </p:cNvSpPr>
            <p:nvPr/>
          </p:nvSpPr>
          <p:spPr bwMode="auto">
            <a:xfrm rot="8146142">
              <a:off x="2208" y="2976"/>
              <a:ext cx="172" cy="173"/>
            </a:xfrm>
            <a:prstGeom prst="rect">
              <a:avLst/>
            </a:prstGeom>
            <a:solidFill>
              <a:srgbClr val="FF0000"/>
            </a:soli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Clr>
                  <a:srgbClr val="E7FD15"/>
                </a:buClr>
                <a:buSzPct val="70000"/>
                <a:defRPr/>
              </a:pPr>
              <a:endParaRPr kumimoji="1"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9695" name="AutoShape 63"/>
            <p:cNvSpPr>
              <a:spLocks noChangeArrowheads="1"/>
            </p:cNvSpPr>
            <p:nvPr/>
          </p:nvSpPr>
          <p:spPr bwMode="auto">
            <a:xfrm rot="-5400000">
              <a:off x="1920" y="2016"/>
              <a:ext cx="384" cy="96"/>
            </a:xfrm>
            <a:prstGeom prst="rightArrow">
              <a:avLst>
                <a:gd name="adj1" fmla="val 50000"/>
                <a:gd name="adj2" fmla="val 100000"/>
              </a:avLst>
            </a:prstGeom>
            <a:gradFill rotWithShape="0">
              <a:gsLst>
                <a:gs pos="0">
                  <a:srgbClr val="0099CC"/>
                </a:gs>
                <a:gs pos="100000">
                  <a:srgbClr val="0000FF"/>
                </a:gs>
              </a:gsLst>
              <a:lin ang="5400000" scaled="1"/>
            </a:gra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Clr>
                  <a:srgbClr val="E7FD15"/>
                </a:buClr>
                <a:buSzPct val="70000"/>
                <a:defRPr/>
              </a:pPr>
              <a:endParaRPr kumimoji="1"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9696" name="AutoShape 64"/>
            <p:cNvSpPr>
              <a:spLocks noChangeArrowheads="1"/>
            </p:cNvSpPr>
            <p:nvPr/>
          </p:nvSpPr>
          <p:spPr bwMode="auto">
            <a:xfrm rot="-5400000">
              <a:off x="1679" y="2016"/>
              <a:ext cx="384" cy="98"/>
            </a:xfrm>
            <a:prstGeom prst="rightArrow">
              <a:avLst>
                <a:gd name="adj1" fmla="val 50000"/>
                <a:gd name="adj2" fmla="val 100000"/>
              </a:avLst>
            </a:prstGeom>
            <a:gradFill rotWithShape="0">
              <a:gsLst>
                <a:gs pos="0">
                  <a:srgbClr val="0099CC"/>
                </a:gs>
                <a:gs pos="100000">
                  <a:srgbClr val="0000FF"/>
                </a:gs>
              </a:gsLst>
              <a:lin ang="5400000" scaled="1"/>
            </a:gra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Clr>
                  <a:srgbClr val="E7FD15"/>
                </a:buClr>
                <a:buSzPct val="70000"/>
                <a:defRPr/>
              </a:pPr>
              <a:endParaRPr kumimoji="1"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9697" name="AutoShape 65"/>
            <p:cNvSpPr>
              <a:spLocks noChangeArrowheads="1"/>
            </p:cNvSpPr>
            <p:nvPr/>
          </p:nvSpPr>
          <p:spPr bwMode="auto">
            <a:xfrm rot="-5400000">
              <a:off x="1440" y="2016"/>
              <a:ext cx="384" cy="96"/>
            </a:xfrm>
            <a:prstGeom prst="rightArrow">
              <a:avLst>
                <a:gd name="adj1" fmla="val 50000"/>
                <a:gd name="adj2" fmla="val 100000"/>
              </a:avLst>
            </a:prstGeom>
            <a:gradFill rotWithShape="0">
              <a:gsLst>
                <a:gs pos="0">
                  <a:srgbClr val="0099CC"/>
                </a:gs>
                <a:gs pos="100000">
                  <a:srgbClr val="0000FF"/>
                </a:gs>
              </a:gsLst>
              <a:lin ang="5400000" scaled="1"/>
            </a:gra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Clr>
                  <a:srgbClr val="E7FD15"/>
                </a:buClr>
                <a:buSzPct val="70000"/>
                <a:defRPr/>
              </a:pPr>
              <a:endParaRPr kumimoji="1"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9698" name="AutoShape 66"/>
            <p:cNvSpPr>
              <a:spLocks noChangeArrowheads="1"/>
            </p:cNvSpPr>
            <p:nvPr/>
          </p:nvSpPr>
          <p:spPr bwMode="auto">
            <a:xfrm rot="-2639790">
              <a:off x="2544" y="2976"/>
              <a:ext cx="386" cy="96"/>
            </a:xfrm>
            <a:prstGeom prst="rightArrow">
              <a:avLst>
                <a:gd name="adj1" fmla="val 50000"/>
                <a:gd name="adj2" fmla="val 100000"/>
              </a:avLst>
            </a:prstGeom>
            <a:gradFill rotWithShape="0">
              <a:gsLst>
                <a:gs pos="0">
                  <a:srgbClr val="0099CC"/>
                </a:gs>
                <a:gs pos="100000">
                  <a:srgbClr val="0000FF"/>
                </a:gs>
              </a:gsLst>
              <a:lin ang="5400000" scaled="1"/>
            </a:gra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Clr>
                  <a:srgbClr val="E7FD15"/>
                </a:buClr>
                <a:buSzPct val="70000"/>
                <a:defRPr/>
              </a:pPr>
              <a:endParaRPr kumimoji="1"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9699" name="AutoShape 67"/>
            <p:cNvSpPr>
              <a:spLocks noChangeArrowheads="1"/>
            </p:cNvSpPr>
            <p:nvPr/>
          </p:nvSpPr>
          <p:spPr bwMode="auto">
            <a:xfrm rot="-3936152">
              <a:off x="2255" y="2736"/>
              <a:ext cx="384" cy="98"/>
            </a:xfrm>
            <a:prstGeom prst="rightArrow">
              <a:avLst>
                <a:gd name="adj1" fmla="val 50000"/>
                <a:gd name="adj2" fmla="val 100000"/>
              </a:avLst>
            </a:prstGeom>
            <a:gradFill rotWithShape="0">
              <a:gsLst>
                <a:gs pos="0">
                  <a:srgbClr val="0099CC"/>
                </a:gs>
                <a:gs pos="100000">
                  <a:srgbClr val="0000FF"/>
                </a:gs>
              </a:gsLst>
              <a:lin ang="5400000" scaled="1"/>
            </a:gra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Clr>
                  <a:srgbClr val="E7FD15"/>
                </a:buClr>
                <a:buSzPct val="70000"/>
                <a:defRPr/>
              </a:pPr>
              <a:endParaRPr kumimoji="1"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9700" name="AutoShape 68"/>
            <p:cNvSpPr>
              <a:spLocks noChangeArrowheads="1"/>
            </p:cNvSpPr>
            <p:nvPr/>
          </p:nvSpPr>
          <p:spPr bwMode="auto">
            <a:xfrm rot="-1426716">
              <a:off x="2784" y="3264"/>
              <a:ext cx="384" cy="96"/>
            </a:xfrm>
            <a:prstGeom prst="rightArrow">
              <a:avLst>
                <a:gd name="adj1" fmla="val 50000"/>
                <a:gd name="adj2" fmla="val 100000"/>
              </a:avLst>
            </a:prstGeom>
            <a:gradFill rotWithShape="0">
              <a:gsLst>
                <a:gs pos="0">
                  <a:srgbClr val="0099CC"/>
                </a:gs>
                <a:gs pos="100000">
                  <a:srgbClr val="0000FF"/>
                </a:gs>
              </a:gsLst>
              <a:lin ang="5400000" scaled="1"/>
            </a:gra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Clr>
                  <a:srgbClr val="E7FD15"/>
                </a:buClr>
                <a:buSzPct val="70000"/>
                <a:defRPr/>
              </a:pPr>
              <a:endParaRPr kumimoji="1"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Group 93"/>
          <p:cNvGrpSpPr>
            <a:grpSpLocks/>
          </p:cNvGrpSpPr>
          <p:nvPr/>
        </p:nvGrpSpPr>
        <p:grpSpPr bwMode="auto">
          <a:xfrm>
            <a:off x="203200" y="1276575"/>
            <a:ext cx="8350250" cy="5164137"/>
            <a:chOff x="128" y="731"/>
            <a:chExt cx="5260" cy="3253"/>
          </a:xfrm>
        </p:grpSpPr>
        <p:sp>
          <p:nvSpPr>
            <p:cNvPr id="62531" name="Text Box 69"/>
            <p:cNvSpPr txBox="1">
              <a:spLocks noChangeArrowheads="1"/>
            </p:cNvSpPr>
            <p:nvPr/>
          </p:nvSpPr>
          <p:spPr bwMode="auto">
            <a:xfrm>
              <a:off x="2932" y="731"/>
              <a:ext cx="245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kumimoji="1" lang="en-US" sz="1600">
                  <a:solidFill>
                    <a:srgbClr val="FF0000"/>
                  </a:solidFill>
                  <a:latin typeface="Tahoma" pitchFamily="34" charset="0"/>
                </a:rPr>
                <a:t>-  Install water control structures to allow</a:t>
              </a:r>
            </a:p>
            <a:p>
              <a:r>
                <a:rPr kumimoji="1" lang="en-US" sz="1600">
                  <a:solidFill>
                    <a:srgbClr val="FF0000"/>
                  </a:solidFill>
                  <a:latin typeface="Tahoma" pitchFamily="34" charset="0"/>
                </a:rPr>
                <a:t>   independent WT management.</a:t>
              </a:r>
            </a:p>
          </p:txBody>
        </p:sp>
        <p:grpSp>
          <p:nvGrpSpPr>
            <p:cNvPr id="62532" name="Group 92"/>
            <p:cNvGrpSpPr>
              <a:grpSpLocks/>
            </p:cNvGrpSpPr>
            <p:nvPr/>
          </p:nvGrpSpPr>
          <p:grpSpPr bwMode="auto">
            <a:xfrm>
              <a:off x="128" y="1790"/>
              <a:ext cx="981" cy="2194"/>
              <a:chOff x="128" y="1790"/>
              <a:chExt cx="981" cy="2194"/>
            </a:xfrm>
          </p:grpSpPr>
          <p:pic>
            <p:nvPicPr>
              <p:cNvPr id="62533" name="Picture 71" descr="culv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10" r="20859"/>
              <a:stretch>
                <a:fillRect/>
              </a:stretch>
            </p:blipFill>
            <p:spPr bwMode="auto">
              <a:xfrm>
                <a:off x="213" y="1790"/>
                <a:ext cx="863" cy="1152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534" name="Picture 72" descr="culv_4way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64" t="8878" r="17168" b="7735"/>
              <a:stretch>
                <a:fillRect/>
              </a:stretch>
            </p:blipFill>
            <p:spPr bwMode="auto">
              <a:xfrm>
                <a:off x="128" y="3134"/>
                <a:ext cx="981" cy="850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FF0000"/>
                </a:solidFill>
              </a:rPr>
              <a:t>Sediment control practices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8"/>
          <p:cNvSpPr>
            <a:spLocks noChangeArrowheads="1"/>
          </p:cNvSpPr>
          <p:nvPr/>
        </p:nvSpPr>
        <p:spPr bwMode="auto">
          <a:xfrm>
            <a:off x="0" y="77788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363" name="Rectangle 352"/>
          <p:cNvSpPr>
            <a:spLocks noChangeArrowheads="1"/>
          </p:cNvSpPr>
          <p:nvPr/>
        </p:nvSpPr>
        <p:spPr bwMode="auto">
          <a:xfrm>
            <a:off x="0" y="77788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364" name="Rectangle 698"/>
          <p:cNvSpPr>
            <a:spLocks noChangeArrowheads="1"/>
          </p:cNvSpPr>
          <p:nvPr/>
        </p:nvSpPr>
        <p:spPr bwMode="auto">
          <a:xfrm>
            <a:off x="0" y="442913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365" name="Rectangle 1018"/>
          <p:cNvSpPr>
            <a:spLocks noChangeArrowheads="1"/>
          </p:cNvSpPr>
          <p:nvPr/>
        </p:nvSpPr>
        <p:spPr bwMode="auto">
          <a:xfrm>
            <a:off x="0" y="442913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366" name="Rectangle 1338"/>
          <p:cNvSpPr>
            <a:spLocks noChangeArrowheads="1"/>
          </p:cNvSpPr>
          <p:nvPr/>
        </p:nvSpPr>
        <p:spPr bwMode="auto">
          <a:xfrm>
            <a:off x="0" y="442913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39225" name="Group 16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91398"/>
              </p:ext>
            </p:extLst>
          </p:nvPr>
        </p:nvGraphicFramePr>
        <p:xfrm>
          <a:off x="1463675" y="365123"/>
          <a:ext cx="6948488" cy="6416677"/>
        </p:xfrm>
        <a:graphic>
          <a:graphicData uri="http://schemas.openxmlformats.org/drawingml/2006/table">
            <a:tbl>
              <a:tblPr/>
              <a:tblGrid>
                <a:gridCol w="1978025"/>
                <a:gridCol w="508000"/>
                <a:gridCol w="4462463"/>
              </a:tblGrid>
              <a:tr h="277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BMP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PTS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DESCRIPTION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5275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NUTRIENT CONTROL: MINIMIZE MOVEMENT OF NUTRIENTS OFF-SITE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Nutrient Application Control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2½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Controlled application of nutrients; banding, controlled application 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Nutrient Spill Prevention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2½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Formal spill protocols: storage, handling, transfer, and education/instruction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Rotational Vegetable Planting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2½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Rotation planting of high P/low P demand crops to avoid P build up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Plant Tissue Analysis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2½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Determines plant nutrient requirements via tissue testing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Soil Test Based Fertilization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Determine soil P requirements and follow standard recommendations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Split Nutrient Application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Applying split P without exceeding total recommendation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Slow Release P Fertilizer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Specially treated fertilizer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Reduced P Fertilization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 application rate is at least 30% below recommendation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368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WATER MANAGEMENT: MINIMIZE THE VOLUME OF OFF-SITE DRAINAGE DISCHARGE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½ Inch Detained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Delay discharge: based on measuring daily rain events using a rain gauge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Inch Detained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Delay discharge: based on measuring daily rain events using a rain gauge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Improved Infrastructure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Re-circulate water; fallow field flood; increase water detention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Water Table Management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Optimizing drainage and irrigation schedules to decrease discharge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368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PP AND SEDIMENTS: MINIMIZE MOVEMENT OF PARTICULAT MATTER AND CANAL SEDIMENTS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19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Any 2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Any 4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Any 6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Any 8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2½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 5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•  Leveling fields     •  Slow drainage velocity near pumps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• Grassed swales/field ditch connections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• Ditch bank berms     • Canal cleaning program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• Aquatic weed control     • Field ditch drainage sumps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• Barriers at discharge locations     • Ditch bank stabilization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• Sediment sump/trap in canals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• Soil stabilization through infrastructure improvements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• Cover crops     • Culvert bottoms above ditch bottoms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• Vegetated ditch banks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Other BMPs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TBD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BMPs proposed by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permittee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and accepted by SFWMD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5445" name="AutoShape 1662"/>
          <p:cNvSpPr>
            <a:spLocks noChangeArrowheads="1"/>
          </p:cNvSpPr>
          <p:nvPr/>
        </p:nvSpPr>
        <p:spPr bwMode="auto">
          <a:xfrm>
            <a:off x="365807" y="5324490"/>
            <a:ext cx="1088344" cy="579407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46" name="Oval 1667"/>
          <p:cNvSpPr>
            <a:spLocks noChangeArrowheads="1"/>
          </p:cNvSpPr>
          <p:nvPr/>
        </p:nvSpPr>
        <p:spPr bwMode="auto">
          <a:xfrm>
            <a:off x="3352801" y="4979024"/>
            <a:ext cx="4191000" cy="1497975"/>
          </a:xfrm>
          <a:prstGeom prst="ellips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324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95" name="Rectangle 27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Sediment BMPs </a:t>
            </a:r>
          </a:p>
        </p:txBody>
      </p:sp>
      <p:graphicFrame>
        <p:nvGraphicFramePr>
          <p:cNvPr id="166002" name="Group 11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513973615"/>
              </p:ext>
            </p:extLst>
          </p:nvPr>
        </p:nvGraphicFramePr>
        <p:xfrm>
          <a:off x="685800" y="1524000"/>
          <a:ext cx="8007350" cy="419100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981450"/>
                <a:gridCol w="4025900"/>
              </a:tblGrid>
              <a:tr h="698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Field leveling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Raised culverts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698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Ditch bank berms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Canal cleaning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698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Sediment sump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Upstream pump sump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698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Grassed ditch banks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Drainage ditch sump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698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Cover crops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Weed/trash boom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698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Controlled drainage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Other controls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9" name="Rectangle 19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4400" b="1" dirty="0">
                <a:solidFill>
                  <a:schemeClr val="accent2"/>
                </a:solidFill>
              </a:rPr>
              <a:t>Particulate Phosphorus</a:t>
            </a:r>
          </a:p>
        </p:txBody>
      </p:sp>
      <p:sp>
        <p:nvSpPr>
          <p:cNvPr id="79875" name="Rectangle 6"/>
          <p:cNvSpPr>
            <a:spLocks noChangeArrowheads="1"/>
          </p:cNvSpPr>
          <p:nvPr/>
        </p:nvSpPr>
        <p:spPr bwMode="auto">
          <a:xfrm>
            <a:off x="4995863" y="1600200"/>
            <a:ext cx="385286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08038" indent="-747713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tabLst>
                <a:tab pos="2225675" algn="l"/>
              </a:tabLst>
            </a:pPr>
            <a:r>
              <a:rPr lang="en-US" sz="2600" dirty="0">
                <a:latin typeface="Tahoma" pitchFamily="34" charset="0"/>
              </a:rPr>
              <a:t>Any P-Containing Matter with Particle Size Greater than 0.45 micron</a:t>
            </a:r>
            <a:br>
              <a:rPr lang="en-US" sz="2600" dirty="0">
                <a:latin typeface="Tahoma" pitchFamily="34" charset="0"/>
              </a:rPr>
            </a:br>
            <a:endParaRPr lang="en-US" sz="2600" dirty="0">
              <a:latin typeface="Tahoma" pitchFamily="34" charset="0"/>
            </a:endParaRPr>
          </a:p>
          <a:p>
            <a:pPr marL="808038" indent="-747713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tabLst>
                <a:tab pos="2225675" algn="l"/>
              </a:tabLst>
            </a:pPr>
            <a:r>
              <a:rPr lang="en-US" sz="2600" dirty="0">
                <a:latin typeface="Tahoma" pitchFamily="34" charset="0"/>
              </a:rPr>
              <a:t>Covers Broad Range from Protozoa to Tree Branches</a:t>
            </a:r>
          </a:p>
          <a:p>
            <a:pPr marL="808038" indent="-747713">
              <a:spcBef>
                <a:spcPct val="20000"/>
              </a:spcBef>
              <a:buClr>
                <a:schemeClr val="tx1"/>
              </a:buClr>
              <a:buSzPct val="125000"/>
              <a:buFontTx/>
              <a:buChar char="•"/>
              <a:tabLst>
                <a:tab pos="2225675" algn="l"/>
              </a:tabLst>
            </a:pPr>
            <a:endParaRPr lang="en-US" sz="2600" dirty="0">
              <a:latin typeface="Tahoma" pitchFamily="34" charset="0"/>
            </a:endParaRPr>
          </a:p>
        </p:txBody>
      </p:sp>
      <p:pic>
        <p:nvPicPr>
          <p:cNvPr id="7987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473200"/>
            <a:ext cx="42926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002088"/>
            <a:ext cx="3511550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Part I:  Everglades Regulatory Program</a:t>
            </a:r>
          </a:p>
        </p:txBody>
      </p:sp>
      <p:sp>
        <p:nvSpPr>
          <p:cNvPr id="431107" name="Rectangle 3"/>
          <p:cNvSpPr>
            <a:spLocks noChangeArrowheads="1"/>
          </p:cNvSpPr>
          <p:nvPr/>
        </p:nvSpPr>
        <p:spPr bwMode="auto">
          <a:xfrm>
            <a:off x="228600" y="1676400"/>
            <a:ext cx="8915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60000"/>
              </a:spcBef>
              <a:buClr>
                <a:srgbClr val="FD6803"/>
              </a:buClr>
              <a:buFont typeface="Wingdings" pitchFamily="2" charset="2"/>
              <a:buChar char="§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1994 Everglades Forever Act</a:t>
            </a:r>
          </a:p>
          <a:p>
            <a:pPr marL="742950" lvl="1" indent="-285750">
              <a:spcBef>
                <a:spcPct val="60000"/>
              </a:spcBef>
              <a:buClr>
                <a:srgbClr val="FD6803"/>
              </a:buClr>
              <a:buFont typeface="Wingdings" pitchFamily="2" charset="2"/>
              <a:buChar char="§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Regulatory program goal: reduce EAA P loads by 25%</a:t>
            </a:r>
          </a:p>
          <a:p>
            <a:pPr marL="742950" lvl="1" indent="-285750">
              <a:spcBef>
                <a:spcPct val="60000"/>
              </a:spcBef>
              <a:buClr>
                <a:srgbClr val="FD6803"/>
              </a:buClr>
              <a:buFont typeface="Wingdings" pitchFamily="2" charset="2"/>
              <a:buChar char="§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EAA BMPs in place by February 1, 1995</a:t>
            </a:r>
            <a:r>
              <a:rPr lang="en-US" sz="2600" dirty="0">
                <a:latin typeface="Tahoma" pitchFamily="34" charset="0"/>
              </a:rPr>
              <a:t> </a:t>
            </a:r>
          </a:p>
          <a:p>
            <a:pPr marL="742950" lvl="1" indent="-285750">
              <a:spcBef>
                <a:spcPct val="60000"/>
              </a:spcBef>
              <a:buClr>
                <a:srgbClr val="FD6803"/>
              </a:buClr>
              <a:buFont typeface="Wingdings" pitchFamily="2" charset="2"/>
              <a:buChar char="§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Master and individual BMP permits</a:t>
            </a:r>
          </a:p>
          <a:p>
            <a:pPr marL="742950" lvl="1" indent="-285750">
              <a:spcBef>
                <a:spcPct val="60000"/>
              </a:spcBef>
              <a:buClr>
                <a:srgbClr val="FD6803"/>
              </a:buClr>
              <a:buFont typeface="Wingdings" pitchFamily="2" charset="2"/>
              <a:buChar char="§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Compliance and enforcement procedures</a:t>
            </a:r>
          </a:p>
          <a:p>
            <a:pPr marL="742950" lvl="1" indent="-285750">
              <a:spcBef>
                <a:spcPct val="60000"/>
              </a:spcBef>
              <a:buClr>
                <a:srgbClr val="FD6803"/>
              </a:buClr>
              <a:buFont typeface="Wingdings" pitchFamily="2" charset="2"/>
              <a:buChar char="§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EAA load calculation methods</a:t>
            </a:r>
          </a:p>
        </p:txBody>
      </p:sp>
    </p:spTree>
    <p:extLst>
      <p:ext uri="{BB962C8B-B14F-4D97-AF65-F5344CB8AC3E}">
        <p14:creationId xmlns:p14="http://schemas.microsoft.com/office/powerpoint/2010/main" val="402331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9" name="Rectangle 19"/>
          <p:cNvSpPr>
            <a:spLocks noGrp="1" noChangeArrowheads="1"/>
          </p:cNvSpPr>
          <p:nvPr>
            <p:ph type="title" idx="4294967295"/>
          </p:nvPr>
        </p:nvSpPr>
        <p:spPr>
          <a:xfrm>
            <a:off x="758825" y="244475"/>
            <a:ext cx="8385175" cy="143192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Particulate Phosphorus Sources</a:t>
            </a:r>
          </a:p>
        </p:txBody>
      </p:sp>
      <p:pic>
        <p:nvPicPr>
          <p:cNvPr id="80899" name="Picture 7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133600"/>
            <a:ext cx="4624388" cy="3084513"/>
          </a:xfrm>
          <a:noFill/>
        </p:spPr>
      </p:pic>
      <p:sp>
        <p:nvSpPr>
          <p:cNvPr id="8090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291138" y="1828800"/>
            <a:ext cx="3852862" cy="3657600"/>
          </a:xfrm>
        </p:spPr>
        <p:txBody>
          <a:bodyPr>
            <a:normAutofit lnSpcReduction="10000"/>
          </a:bodyPr>
          <a:lstStyle/>
          <a:p>
            <a:r>
              <a:rPr lang="en-US" sz="2600" b="1"/>
              <a:t>In-Stream Biological Growth (</a:t>
            </a:r>
            <a:r>
              <a:rPr lang="en-US" sz="2400" b="1"/>
              <a:t>accounts for 85% of particulate P</a:t>
            </a:r>
            <a:r>
              <a:rPr lang="en-US" sz="2600" b="1"/>
              <a:t>)</a:t>
            </a:r>
          </a:p>
          <a:p>
            <a:r>
              <a:rPr lang="en-US" sz="2600" b="1"/>
              <a:t>Canal Bed Erosion</a:t>
            </a:r>
          </a:p>
          <a:p>
            <a:r>
              <a:rPr lang="en-US" sz="2600" b="1"/>
              <a:t>Soil Erosion from Overland Flow</a:t>
            </a:r>
          </a:p>
          <a:p>
            <a:r>
              <a:rPr lang="en-US" sz="2600" b="1"/>
              <a:t>Bank Erosion from Channel Flow</a:t>
            </a:r>
          </a:p>
          <a:p>
            <a:endParaRPr lang="en-US" sz="2600"/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0" y="5584825"/>
            <a:ext cx="9144000" cy="11604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C00000"/>
                </a:solidFill>
                <a:latin typeface="Tahoma" pitchFamily="34" charset="0"/>
              </a:rPr>
              <a:t> Constitutes</a:t>
            </a:r>
            <a:r>
              <a:rPr lang="en-US" sz="2800" dirty="0">
                <a:solidFill>
                  <a:srgbClr val="C00000"/>
                </a:solidFill>
                <a:latin typeface="Lucida Sans Unicode" pitchFamily="34" charset="0"/>
              </a:rPr>
              <a:t> 40-60% of a Farm’s Annual P Load</a:t>
            </a:r>
          </a:p>
          <a:p>
            <a:pPr algn="ctr" eaLnBrk="1" hangingPunct="1">
              <a:spcBef>
                <a:spcPct val="50000"/>
              </a:spcBef>
            </a:pPr>
            <a:endParaRPr lang="en-US" sz="2800" dirty="0">
              <a:solidFill>
                <a:srgbClr val="C00000"/>
              </a:solidFill>
              <a:latin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Controlling Particulate P</a:t>
            </a:r>
          </a:p>
        </p:txBody>
      </p:sp>
      <p:sp>
        <p:nvSpPr>
          <p:cNvPr id="7270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/>
              <a:t>Drainage flow velocity control</a:t>
            </a:r>
          </a:p>
          <a:p>
            <a:r>
              <a:rPr lang="en-US" sz="3600" b="1"/>
              <a:t>Floating aquatic weed control</a:t>
            </a:r>
          </a:p>
          <a:p>
            <a:r>
              <a:rPr lang="en-US" sz="3600" b="1"/>
              <a:t>Canal sediment removal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39763" y="136525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2"/>
                </a:solidFill>
              </a:rPr>
              <a:t>Land Leveling</a:t>
            </a:r>
          </a:p>
        </p:txBody>
      </p:sp>
      <p:pic>
        <p:nvPicPr>
          <p:cNvPr id="5122" name="Picture 3" descr="LevelField4-29jan02">
            <a:hlinkClick r:id="rId3" action="ppaction://hlinksldjump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23" y="1234464"/>
            <a:ext cx="3566163" cy="2674622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96612" name="Picture 4" descr="P101001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23" y="4069073"/>
            <a:ext cx="3657560" cy="2743170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17413" name="Content Placeholder 1"/>
          <p:cNvSpPr>
            <a:spLocks noGrp="1"/>
          </p:cNvSpPr>
          <p:nvPr>
            <p:ph sz="quarter" idx="3"/>
          </p:nvPr>
        </p:nvSpPr>
        <p:spPr>
          <a:xfrm>
            <a:off x="4648200" y="990600"/>
            <a:ext cx="3932237" cy="447992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3200" dirty="0" smtClean="0"/>
              <a:t>Achieved by laser and GPS guided  land-leveling equipment</a:t>
            </a:r>
          </a:p>
          <a:p>
            <a:pPr marL="69850" indent="0" eaLnBrk="1" hangingPunct="1">
              <a:buNone/>
            </a:pPr>
            <a:r>
              <a:rPr lang="en-US" sz="3200" dirty="0" smtClean="0"/>
              <a:t>BENEFITS</a:t>
            </a:r>
          </a:p>
          <a:p>
            <a:pPr lvl="1" eaLnBrk="1" hangingPunct="1"/>
            <a:r>
              <a:rPr lang="en-US" sz="2000" dirty="0" smtClean="0"/>
              <a:t>Reduces sheet and rill erosion</a:t>
            </a:r>
          </a:p>
          <a:p>
            <a:pPr lvl="1" eaLnBrk="1" hangingPunct="1"/>
            <a:r>
              <a:rPr lang="en-US" sz="2000" dirty="0" smtClean="0"/>
              <a:t>Improves water management</a:t>
            </a:r>
          </a:p>
          <a:p>
            <a:pPr lvl="1" eaLnBrk="1" hangingPunct="1"/>
            <a:r>
              <a:rPr lang="en-US" sz="2000" dirty="0" smtClean="0"/>
              <a:t>Uniform field drainage reduces P loads</a:t>
            </a:r>
          </a:p>
          <a:p>
            <a:pPr lvl="1" eaLnBrk="1" hangingPunct="1"/>
            <a:r>
              <a:rPr lang="en-US" sz="2000" dirty="0" smtClean="0"/>
              <a:t>Better cover crop yield</a:t>
            </a:r>
          </a:p>
          <a:p>
            <a:pPr eaLnBrk="1" hangingPunct="1"/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1096870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Grp="1" noChangeArrowheads="1"/>
          </p:cNvSpPr>
          <p:nvPr>
            <p:ph type="title"/>
          </p:nvPr>
        </p:nvSpPr>
        <p:spPr>
          <a:xfrm>
            <a:off x="731838" y="381000"/>
            <a:ext cx="77724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2"/>
                </a:solidFill>
              </a:rPr>
              <a:t>Field Ditch Sediment Sump</a:t>
            </a:r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5236" y="1461631"/>
            <a:ext cx="6816725" cy="2665412"/>
          </a:xfrm>
          <a:solidFill>
            <a:srgbClr val="FFFFFF"/>
          </a:solidFill>
        </p:spPr>
      </p:pic>
      <p:sp>
        <p:nvSpPr>
          <p:cNvPr id="19460" name="Content Placeholder 1"/>
          <p:cNvSpPr>
            <a:spLocks noGrp="1"/>
          </p:cNvSpPr>
          <p:nvPr>
            <p:ph sz="quarter" idx="3"/>
          </p:nvPr>
        </p:nvSpPr>
        <p:spPr>
          <a:xfrm>
            <a:off x="1290636" y="4244518"/>
            <a:ext cx="6858000" cy="26511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BENEFITS</a:t>
            </a:r>
          </a:p>
          <a:p>
            <a:pPr lvl="1" eaLnBrk="1" hangingPunct="1">
              <a:defRPr/>
            </a:pPr>
            <a:r>
              <a:rPr lang="en-US" sz="2000" dirty="0" smtClean="0"/>
              <a:t>Trap heavier sediments that have been deposited in field ditches during field preparation, by wind erosion, and by surface runoff</a:t>
            </a:r>
          </a:p>
          <a:p>
            <a:pPr eaLnBrk="1" hangingPunct="1">
              <a:defRPr/>
            </a:pPr>
            <a:r>
              <a:rPr lang="en-US" sz="2800" cap="all" dirty="0" smtClean="0"/>
              <a:t>Maintenance</a:t>
            </a:r>
          </a:p>
          <a:p>
            <a:pPr lvl="1" eaLnBrk="1" hangingPunct="1">
              <a:defRPr/>
            </a:pPr>
            <a:r>
              <a:rPr lang="en-US" sz="2000" dirty="0" smtClean="0"/>
              <a:t>Require frequent cleaning usually every other year</a:t>
            </a:r>
          </a:p>
        </p:txBody>
      </p:sp>
    </p:spTree>
    <p:extLst>
      <p:ext uri="{BB962C8B-B14F-4D97-AF65-F5344CB8AC3E}">
        <p14:creationId xmlns:p14="http://schemas.microsoft.com/office/powerpoint/2010/main" val="9643324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2"/>
                </a:solidFill>
              </a:rPr>
              <a:t>Vegetation </a:t>
            </a:r>
            <a:r>
              <a:rPr lang="en-US" dirty="0">
                <a:solidFill>
                  <a:schemeClr val="accent2"/>
                </a:solidFill>
              </a:rPr>
              <a:t>&amp;</a:t>
            </a:r>
            <a:r>
              <a:rPr lang="en-US" dirty="0" smtClean="0">
                <a:solidFill>
                  <a:schemeClr val="accent2"/>
                </a:solidFill>
              </a:rPr>
              <a:t> Berms</a:t>
            </a:r>
          </a:p>
        </p:txBody>
      </p:sp>
      <p:pic>
        <p:nvPicPr>
          <p:cNvPr id="20483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300" y="1770063"/>
            <a:ext cx="4597400" cy="4465637"/>
          </a:xfrm>
          <a:solidFill>
            <a:srgbClr val="FFFFFF"/>
          </a:solidFill>
        </p:spPr>
      </p:pic>
      <p:sp>
        <p:nvSpPr>
          <p:cNvPr id="20484" name="Content Placeholder 2"/>
          <p:cNvSpPr>
            <a:spLocks noGrp="1"/>
          </p:cNvSpPr>
          <p:nvPr>
            <p:ph sz="half" idx="1"/>
          </p:nvPr>
        </p:nvSpPr>
        <p:spPr>
          <a:xfrm>
            <a:off x="5053013" y="1801813"/>
            <a:ext cx="3908425" cy="4370387"/>
          </a:xfrm>
        </p:spPr>
        <p:txBody>
          <a:bodyPr>
            <a:noAutofit/>
          </a:bodyPr>
          <a:lstStyle/>
          <a:p>
            <a:pPr eaLnBrk="1" hangingPunct="1"/>
            <a:r>
              <a:rPr lang="en-US" sz="2000" dirty="0" smtClean="0"/>
              <a:t>Small raised berms parallel to the filed ditches and canal banks</a:t>
            </a:r>
          </a:p>
          <a:p>
            <a:pPr eaLnBrk="1" hangingPunct="1"/>
            <a:r>
              <a:rPr lang="en-US" sz="2000" dirty="0" smtClean="0"/>
              <a:t>Water is forced to percolate vertically </a:t>
            </a:r>
          </a:p>
          <a:p>
            <a:pPr eaLnBrk="1" hangingPunct="1"/>
            <a:r>
              <a:rPr lang="en-US" sz="2000" dirty="0" smtClean="0"/>
              <a:t>Field ditch bank berm minimizes field surface runoff</a:t>
            </a:r>
          </a:p>
          <a:p>
            <a:pPr eaLnBrk="1" hangingPunct="1"/>
            <a:r>
              <a:rPr lang="en-US" sz="2000" dirty="0" smtClean="0"/>
              <a:t>Main canal bank berm effectively lower road runoff into the canal which may contain residuals from fertilizer and pesticide applications</a:t>
            </a:r>
          </a:p>
          <a:p>
            <a:pPr eaLnBrk="1" hangingPunct="1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682399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563" y="-7938"/>
            <a:ext cx="4389437" cy="265271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2"/>
                </a:solidFill>
              </a:rPr>
              <a:t>Ditch &amp; Canal Bank </a:t>
            </a:r>
            <a:r>
              <a:rPr lang="en-US" dirty="0" smtClean="0">
                <a:solidFill>
                  <a:schemeClr val="accent2"/>
                </a:solidFill>
              </a:rPr>
              <a:t>Berms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9" y="671302"/>
            <a:ext cx="4560880" cy="3224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 descr="C:\Users\josanmd\Pictures\Sediment control pics\IMG_54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421" y="3703317"/>
            <a:ext cx="4610277" cy="30735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49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2"/>
                </a:solidFill>
              </a:rPr>
              <a:t>Riser Boards Near Pump Station</a:t>
            </a:r>
          </a:p>
        </p:txBody>
      </p:sp>
      <p:pic>
        <p:nvPicPr>
          <p:cNvPr id="25603" name="Picture 9" descr="P10100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1" y="2424198"/>
            <a:ext cx="4264780" cy="3200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ontent Placeholder 1"/>
          <p:cNvSpPr>
            <a:spLocks noGrp="1"/>
          </p:cNvSpPr>
          <p:nvPr>
            <p:ph sz="quarter" idx="2"/>
          </p:nvPr>
        </p:nvSpPr>
        <p:spPr>
          <a:xfrm>
            <a:off x="4663439" y="1783098"/>
            <a:ext cx="3810000" cy="4648166"/>
          </a:xfrm>
        </p:spPr>
        <p:txBody>
          <a:bodyPr>
            <a:noAutofit/>
          </a:bodyPr>
          <a:lstStyle/>
          <a:p>
            <a:r>
              <a:rPr lang="en-US" sz="2000" dirty="0" smtClean="0"/>
              <a:t>Installation of culverts with risers</a:t>
            </a:r>
          </a:p>
          <a:p>
            <a:r>
              <a:rPr lang="en-US" sz="2000" dirty="0" smtClean="0"/>
              <a:t>Placement of flow-restraining boards</a:t>
            </a:r>
          </a:p>
          <a:p>
            <a:pPr marL="69850" indent="0">
              <a:buNone/>
            </a:pPr>
            <a:r>
              <a:rPr lang="en-US" sz="2000" dirty="0" smtClean="0"/>
              <a:t>BENEFITS</a:t>
            </a:r>
          </a:p>
          <a:p>
            <a:r>
              <a:rPr lang="en-US" sz="2000" dirty="0" smtClean="0"/>
              <a:t>Slow down drainage</a:t>
            </a:r>
          </a:p>
          <a:p>
            <a:r>
              <a:rPr lang="en-US" sz="2000" dirty="0" smtClean="0"/>
              <a:t>Uniform drainage of the farther distances in the field</a:t>
            </a:r>
          </a:p>
          <a:p>
            <a:r>
              <a:rPr lang="en-US" sz="2000" dirty="0" smtClean="0"/>
              <a:t>Minimal over-drainage</a:t>
            </a:r>
          </a:p>
          <a:p>
            <a:r>
              <a:rPr lang="en-US" sz="2000" dirty="0" smtClean="0"/>
              <a:t>Slow velocity of water in ditches and canals</a:t>
            </a:r>
          </a:p>
          <a:p>
            <a:r>
              <a:rPr lang="en-US" sz="2000" dirty="0" smtClean="0"/>
              <a:t>Marked reduction in the offsite sediment movement and the farm P loads  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846436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457200"/>
            <a:ext cx="8915400" cy="143192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Trash Rakes &amp; Weed Booms</a:t>
            </a:r>
          </a:p>
        </p:txBody>
      </p:sp>
      <p:pic>
        <p:nvPicPr>
          <p:cNvPr id="61446" name="Picture 3" descr="MVC-024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892800" cy="4419600"/>
          </a:xfr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609600"/>
            <a:ext cx="8229600" cy="1066800"/>
          </a:xfrm>
        </p:spPr>
        <p:txBody>
          <a:bodyPr/>
          <a:lstStyle/>
          <a:p>
            <a:pPr algn="ctr"/>
            <a:r>
              <a:rPr lang="en-US" dirty="0"/>
              <a:t>Removal of Aquatic Weeds</a:t>
            </a:r>
          </a:p>
        </p:txBody>
      </p:sp>
      <p:pic>
        <p:nvPicPr>
          <p:cNvPr id="65540" name="Picture 3" descr="Vegetation remov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5692" y="1676400"/>
            <a:ext cx="6963508" cy="4495800"/>
          </a:xfr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2"/>
                </a:solidFill>
              </a:rPr>
              <a:t>Regular Canal Cleaning Program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111125" y="1997283"/>
            <a:ext cx="3292475" cy="425608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100" dirty="0" smtClean="0"/>
              <a:t>Sediment tends to accumulate in main drainage canals</a:t>
            </a:r>
          </a:p>
          <a:p>
            <a:pPr eaLnBrk="1" hangingPunct="1"/>
            <a:r>
              <a:rPr lang="en-US" sz="2100" dirty="0" smtClean="0"/>
              <a:t>Rich source of P</a:t>
            </a:r>
          </a:p>
          <a:p>
            <a:pPr eaLnBrk="1" hangingPunct="1"/>
            <a:r>
              <a:rPr lang="en-US" sz="2100" dirty="0" smtClean="0"/>
              <a:t>Expensive but very effective means of reducing offsite P movement</a:t>
            </a:r>
          </a:p>
          <a:p>
            <a:pPr eaLnBrk="1" hangingPunct="1"/>
            <a:r>
              <a:rPr lang="en-US" sz="2100" dirty="0" smtClean="0"/>
              <a:t>Should be conducted during quiescent conditions or if possible in conjunction with irrigation </a:t>
            </a: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427" y="2013183"/>
            <a:ext cx="5515281" cy="387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24427" y="5942012"/>
            <a:ext cx="55152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sz="1800" dirty="0">
                <a:solidFill>
                  <a:schemeClr val="accent2"/>
                </a:solidFill>
                <a:latin typeface="+mn-lt"/>
              </a:rPr>
              <a:t>Figure: Distribution of canal sediment thickness (m) of four EAA sub-basins farms(n=9) unpublished data; Daroub et al. 2010.</a:t>
            </a:r>
            <a:endParaRPr lang="en-US" sz="1800" b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409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Part I:  Everglades Regulatory Program </a:t>
            </a: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457200" y="1676400"/>
            <a:ext cx="822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60000"/>
              </a:spcBef>
              <a:buClr>
                <a:srgbClr val="990000"/>
              </a:buClr>
              <a:buFont typeface="Wingdings" pitchFamily="2" charset="2"/>
              <a:buNone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Conditions for Permit Issuance/Renewal</a:t>
            </a:r>
          </a:p>
          <a:p>
            <a:pPr marL="1143000" lvl="2" indent="-228600">
              <a:spcBef>
                <a:spcPct val="60000"/>
              </a:spcBef>
              <a:buClr>
                <a:srgbClr val="FD6803"/>
              </a:buClr>
              <a:buFont typeface="Wingdings" pitchFamily="2" charset="2"/>
              <a:buChar char="§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Submit BMP Plan-description, rationale, explanation, fertilization and water management for each crop, water management design, monitoring, education and training, schedule for implementation</a:t>
            </a:r>
          </a:p>
          <a:p>
            <a:pPr marL="1143000" lvl="2" indent="-228600">
              <a:spcBef>
                <a:spcPct val="60000"/>
              </a:spcBef>
              <a:buClr>
                <a:srgbClr val="FD6803"/>
              </a:buClr>
              <a:buFont typeface="Wingdings" pitchFamily="2" charset="2"/>
              <a:buChar char="§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Submit WQ Plan-description of WQ monitoring program, map of locations, description of sample collection methods, flow calculation methods, QA/QC, data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mgt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, data submittal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94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62000"/>
            <a:ext cx="8229600" cy="1066800"/>
          </a:xfrm>
        </p:spPr>
        <p:txBody>
          <a:bodyPr/>
          <a:lstStyle/>
          <a:p>
            <a:pPr algn="ctr"/>
            <a:r>
              <a:rPr lang="en-US" dirty="0"/>
              <a:t>Regular Canal Cleaning</a:t>
            </a:r>
          </a:p>
        </p:txBody>
      </p:sp>
      <p:pic>
        <p:nvPicPr>
          <p:cNvPr id="208900" name="Picture 4" descr="IMG_009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905001"/>
            <a:ext cx="6400800" cy="4102870"/>
          </a:xfr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685800"/>
            <a:ext cx="8229600" cy="1066800"/>
          </a:xfrm>
        </p:spPr>
        <p:txBody>
          <a:bodyPr/>
          <a:lstStyle/>
          <a:p>
            <a:pPr algn="ctr"/>
            <a:r>
              <a:rPr lang="en-US" dirty="0"/>
              <a:t>Raised Culverts</a:t>
            </a:r>
          </a:p>
        </p:txBody>
      </p:sp>
      <p:pic>
        <p:nvPicPr>
          <p:cNvPr id="66564" name="Picture 9" descr="PB1500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676400"/>
            <a:ext cx="6934200" cy="4424346"/>
          </a:xfr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-59673" y="724825"/>
            <a:ext cx="4663389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2"/>
                </a:solidFill>
              </a:rPr>
              <a:t>Cover Crop of rice</a:t>
            </a:r>
          </a:p>
        </p:txBody>
      </p:sp>
      <p:sp>
        <p:nvSpPr>
          <p:cNvPr id="28676" name="Content Placeholder 5"/>
          <p:cNvSpPr>
            <a:spLocks noGrp="1"/>
          </p:cNvSpPr>
          <p:nvPr>
            <p:ph sz="quarter" idx="2"/>
          </p:nvPr>
        </p:nvSpPr>
        <p:spPr>
          <a:xfrm>
            <a:off x="274367" y="2514610"/>
            <a:ext cx="3810000" cy="1981200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dirty="0" smtClean="0"/>
              <a:t>Minimizes </a:t>
            </a:r>
            <a:r>
              <a:rPr lang="en-US" dirty="0"/>
              <a:t>soil erosion </a:t>
            </a:r>
          </a:p>
          <a:p>
            <a:pPr eaLnBrk="1" hangingPunct="1"/>
            <a:r>
              <a:rPr lang="en-US" dirty="0" smtClean="0"/>
              <a:t>Stops </a:t>
            </a:r>
            <a:r>
              <a:rPr lang="en-US" dirty="0"/>
              <a:t>soil subsidence</a:t>
            </a:r>
          </a:p>
          <a:p>
            <a:pPr eaLnBrk="1" hangingPunct="1"/>
            <a:r>
              <a:rPr lang="en-US" dirty="0"/>
              <a:t>Serves as drainage water storage </a:t>
            </a:r>
            <a:r>
              <a:rPr lang="en-US" dirty="0" smtClean="0"/>
              <a:t>pond</a:t>
            </a:r>
          </a:p>
          <a:p>
            <a:pPr eaLnBrk="1" hangingPunct="1"/>
            <a:r>
              <a:rPr lang="en-US" dirty="0" smtClean="0"/>
              <a:t>Provide refuge to wading birds such as Wood Stork</a:t>
            </a:r>
            <a:endParaRPr lang="en-US" dirty="0"/>
          </a:p>
          <a:p>
            <a:pPr eaLnBrk="1" hangingPunct="1"/>
            <a:endParaRPr lang="en-US" dirty="0" smtClean="0"/>
          </a:p>
        </p:txBody>
      </p:sp>
      <p:sp>
        <p:nvSpPr>
          <p:cNvPr id="28677" name="Content Placeholder 6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28679" name="Picture 7" descr="C:\Users\josanmd\Pictures\Sediment control pics\IMG_54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05" y="805098"/>
            <a:ext cx="4432988" cy="2955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16" y="3854064"/>
            <a:ext cx="4433077" cy="29542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1315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533400"/>
            <a:ext cx="9144000" cy="1431925"/>
          </a:xfrm>
        </p:spPr>
        <p:txBody>
          <a:bodyPr/>
          <a:lstStyle/>
          <a:p>
            <a:pPr algn="ctr"/>
            <a:r>
              <a:rPr lang="en-US" dirty="0"/>
              <a:t>What Else??</a:t>
            </a:r>
          </a:p>
        </p:txBody>
      </p:sp>
      <p:sp>
        <p:nvSpPr>
          <p:cNvPr id="8294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State of Florida is successfully implementing water quality improvements and lowering P levels in the Everglades bound waters, through the construction of </a:t>
            </a:r>
            <a:r>
              <a:rPr lang="en-US" dirty="0" err="1"/>
              <a:t>Stormwater</a:t>
            </a:r>
            <a:r>
              <a:rPr lang="en-US" dirty="0"/>
              <a:t> Treatment Areas (STAs)</a:t>
            </a:r>
          </a:p>
          <a:p>
            <a:r>
              <a:rPr lang="en-US" dirty="0"/>
              <a:t>At present, </a:t>
            </a:r>
            <a:r>
              <a:rPr lang="en-US" dirty="0" smtClean="0"/>
              <a:t>65,000 </a:t>
            </a:r>
            <a:r>
              <a:rPr lang="en-US" dirty="0"/>
              <a:t>acres, south of Lake Okeechobee have been converted to STAs</a:t>
            </a:r>
            <a:r>
              <a:rPr lang="en-US" b="1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2" name="Object 3"/>
          <p:cNvGraphicFramePr>
            <a:graphicFrameLocks noChangeAspect="1"/>
          </p:cNvGraphicFramePr>
          <p:nvPr/>
        </p:nvGraphicFramePr>
        <p:xfrm>
          <a:off x="457200" y="1981200"/>
          <a:ext cx="8156575" cy="419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6" name="Image Document" r:id="rId3" imgW="4390920" imgH="2257560" progId="Imaging.Document">
                  <p:embed/>
                </p:oleObj>
              </mc:Choice>
              <mc:Fallback>
                <p:oleObj name="Image Document" r:id="rId3" imgW="4390920" imgH="2257560" progId="Imaging.Document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981200"/>
                        <a:ext cx="8156575" cy="419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3" name="Text Box 5"/>
          <p:cNvSpPr txBox="1">
            <a:spLocks noChangeArrowheads="1"/>
          </p:cNvSpPr>
          <p:nvPr/>
        </p:nvSpPr>
        <p:spPr bwMode="auto">
          <a:xfrm>
            <a:off x="6172200" y="6400800"/>
            <a:ext cx="2133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en-US" sz="1200" i="1" dirty="0">
                <a:latin typeface="Tahoma" pitchFamily="34" charset="0"/>
              </a:rPr>
              <a:t>Diagram courtesy of SFWMD</a:t>
            </a:r>
          </a:p>
        </p:txBody>
      </p:sp>
      <p:sp>
        <p:nvSpPr>
          <p:cNvPr id="472071" name="Rectangle 7"/>
          <p:cNvSpPr>
            <a:spLocks noChangeArrowheads="1"/>
          </p:cNvSpPr>
          <p:nvPr/>
        </p:nvSpPr>
        <p:spPr bwMode="auto">
          <a:xfrm>
            <a:off x="609600" y="5867400"/>
            <a:ext cx="6553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kumimoji="1" lang="en-US" sz="320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472073" name="Rectangle 9"/>
          <p:cNvSpPr>
            <a:spLocks noChangeArrowheads="1"/>
          </p:cNvSpPr>
          <p:nvPr/>
        </p:nvSpPr>
        <p:spPr bwMode="auto">
          <a:xfrm>
            <a:off x="457200" y="457200"/>
            <a:ext cx="86868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n-US" sz="30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STAs function by accumulating P in sediments through uptake by emergent plants and submerged aquatic vegetation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6886767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172200" y="6400800"/>
            <a:ext cx="2133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en-US" sz="1200" i="1" dirty="0">
                <a:latin typeface="Tahoma" pitchFamily="34" charset="0"/>
              </a:rPr>
              <a:t>Diagram courtesy of SFWMD</a:t>
            </a:r>
          </a:p>
        </p:txBody>
      </p:sp>
    </p:spTree>
    <p:extLst>
      <p:ext uri="{BB962C8B-B14F-4D97-AF65-F5344CB8AC3E}">
        <p14:creationId xmlns:p14="http://schemas.microsoft.com/office/powerpoint/2010/main" val="287814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8229600" cy="1066800"/>
          </a:xfrm>
        </p:spPr>
        <p:txBody>
          <a:bodyPr/>
          <a:lstStyle/>
          <a:p>
            <a:r>
              <a:rPr lang="en-US" dirty="0" smtClean="0"/>
              <a:t>BMP-FAV Research Project</a:t>
            </a:r>
            <a:br>
              <a:rPr lang="en-US" dirty="0" smtClean="0"/>
            </a:br>
            <a:r>
              <a:rPr lang="en-US" sz="2000" dirty="0" smtClean="0">
                <a:solidFill>
                  <a:schemeClr val="tx1"/>
                </a:solidFill>
              </a:rPr>
              <a:t>Objectives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4572000" cy="4800600"/>
          </a:xfrm>
        </p:spPr>
        <p:txBody>
          <a:bodyPr/>
          <a:lstStyle/>
          <a:p>
            <a:pPr marL="339725" indent="-339725">
              <a:buNone/>
            </a:pPr>
            <a:r>
              <a:rPr lang="en-US" sz="1800" dirty="0" smtClean="0"/>
              <a:t>1.	Evaluate FAV management practices in the EAA farm canals for impact on farm drainage water phosphorus load.</a:t>
            </a:r>
          </a:p>
          <a:p>
            <a:pPr marL="339725" indent="-339725">
              <a:buNone/>
            </a:pPr>
            <a:r>
              <a:rPr lang="en-US" sz="1800" dirty="0" smtClean="0"/>
              <a:t>2.	Evaluate the effect of FAV management practices on P speciation of farm drainage water and canal sediment properties.</a:t>
            </a:r>
          </a:p>
          <a:p>
            <a:pPr marL="339725" indent="-339725">
              <a:buAutoNum type="arabicPeriod" startAt="3"/>
            </a:pPr>
            <a:r>
              <a:rPr lang="en-US" sz="1800" dirty="0" smtClean="0"/>
              <a:t>Use research results to develop a BMP for managing FAV in farm canals that further lowers farm P loads. </a:t>
            </a:r>
          </a:p>
          <a:p>
            <a:pPr marL="339725" indent="-339725">
              <a:buNone/>
            </a:pPr>
            <a:r>
              <a:rPr lang="en-US" sz="1800" b="1" i="1" dirty="0" smtClean="0">
                <a:solidFill>
                  <a:srgbClr val="FF0000"/>
                </a:solidFill>
              </a:rPr>
              <a:t>The goal is to provide growers an additional tool in their efforts to reduce off-farm P loading in the Everglades Agricultural Area.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199" y="1219200"/>
            <a:ext cx="3169703" cy="237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3810000"/>
            <a:ext cx="3169706" cy="237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7352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36" y="457200"/>
            <a:ext cx="8229600" cy="1066800"/>
          </a:xfrm>
        </p:spPr>
        <p:txBody>
          <a:bodyPr/>
          <a:lstStyle/>
          <a:p>
            <a:r>
              <a:rPr lang="en-US" dirty="0" smtClean="0"/>
              <a:t>FAV Research Project</a:t>
            </a:r>
            <a:br>
              <a:rPr lang="en-US" dirty="0" smtClean="0"/>
            </a:br>
            <a:r>
              <a:rPr lang="en-US" sz="2000" dirty="0" smtClean="0">
                <a:solidFill>
                  <a:schemeClr val="tx1"/>
                </a:solidFill>
              </a:rPr>
              <a:t>Methods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4038600" cy="4525963"/>
          </a:xfrm>
        </p:spPr>
        <p:txBody>
          <a:bodyPr/>
          <a:lstStyle/>
          <a:p>
            <a:pPr marL="457200" lvl="1" indent="-457200" fontAlgn="auto"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en-US" kern="1200" dirty="0"/>
              <a:t>Paired farms study (4 pairs)</a:t>
            </a:r>
          </a:p>
          <a:p>
            <a:pPr marL="274320" lvl="1" indent="-219075"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kern="1200" dirty="0" smtClean="0"/>
              <a:t>Farms approved by growers, advisory committee, and SFWMD</a:t>
            </a:r>
          </a:p>
          <a:p>
            <a:pPr marL="274320" lvl="1" indent="-219075"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kern="1200" dirty="0" smtClean="0"/>
              <a:t>Two </a:t>
            </a:r>
            <a:r>
              <a:rPr lang="en-US" sz="1600" kern="1200" dirty="0"/>
              <a:t>pairs each in </a:t>
            </a:r>
            <a:r>
              <a:rPr lang="en-US" sz="1600" kern="1200" dirty="0" smtClean="0"/>
              <a:t>S-5A </a:t>
            </a:r>
            <a:r>
              <a:rPr lang="en-US" sz="1600" kern="1200" dirty="0"/>
              <a:t>and S-6 sub basins</a:t>
            </a:r>
          </a:p>
          <a:p>
            <a:pPr marL="274320" lvl="1" indent="-219075"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kern="1200" dirty="0" smtClean="0"/>
              <a:t>2-yr calibration </a:t>
            </a:r>
            <a:r>
              <a:rPr lang="en-US" sz="1600" kern="1200" dirty="0"/>
              <a:t>and </a:t>
            </a:r>
            <a:r>
              <a:rPr lang="en-US" sz="1600" kern="1200" dirty="0" smtClean="0"/>
              <a:t>3-yr treatment periods</a:t>
            </a:r>
            <a:endParaRPr lang="en-US" sz="1600" kern="1200" dirty="0"/>
          </a:p>
          <a:p>
            <a:pPr marL="274320" lvl="1" indent="-219075"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kern="1200" dirty="0" smtClean="0"/>
              <a:t>Calculate </a:t>
            </a:r>
            <a:r>
              <a:rPr lang="en-US" sz="1600" kern="1200" dirty="0"/>
              <a:t>changes after initiation of practices</a:t>
            </a:r>
          </a:p>
          <a:p>
            <a:pPr marL="274320" lvl="1" indent="-219075"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kern="1200" dirty="0"/>
              <a:t>Improved vs. typical FAV control practices</a:t>
            </a:r>
            <a:endParaRPr lang="en-US" sz="1600" dirty="0"/>
          </a:p>
        </p:txBody>
      </p:sp>
      <p:grpSp>
        <p:nvGrpSpPr>
          <p:cNvPr id="4" name="Group 24"/>
          <p:cNvGrpSpPr/>
          <p:nvPr/>
        </p:nvGrpSpPr>
        <p:grpSpPr>
          <a:xfrm>
            <a:off x="6823683" y="1690254"/>
            <a:ext cx="2194410" cy="1554480"/>
            <a:chOff x="4511190" y="3352800"/>
            <a:chExt cx="2194410" cy="164592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11190" y="3352800"/>
              <a:ext cx="2194410" cy="1645920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  <a:effectLst/>
          </p:spPr>
        </p:pic>
        <p:sp>
          <p:nvSpPr>
            <p:cNvPr id="12" name="TextBox 11"/>
            <p:cNvSpPr txBox="1"/>
            <p:nvPr/>
          </p:nvSpPr>
          <p:spPr>
            <a:xfrm>
              <a:off x="5410200" y="4648200"/>
              <a:ext cx="639919" cy="338554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</a:rPr>
                <a:t>2501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23"/>
          <p:cNvGrpSpPr/>
          <p:nvPr/>
        </p:nvGrpSpPr>
        <p:grpSpPr>
          <a:xfrm>
            <a:off x="4515764" y="1697213"/>
            <a:ext cx="2194411" cy="1554480"/>
            <a:chOff x="4511189" y="1673352"/>
            <a:chExt cx="2194411" cy="1645920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11189" y="1673352"/>
              <a:ext cx="2194411" cy="1645920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5334000" y="2971800"/>
              <a:ext cx="639919" cy="338554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</a:rPr>
                <a:t>0401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27"/>
          <p:cNvGrpSpPr/>
          <p:nvPr/>
        </p:nvGrpSpPr>
        <p:grpSpPr>
          <a:xfrm>
            <a:off x="4510899" y="5020733"/>
            <a:ext cx="4504264" cy="1554480"/>
            <a:chOff x="4546602" y="5020733"/>
            <a:chExt cx="4504264" cy="1554480"/>
          </a:xfrm>
        </p:grpSpPr>
        <p:grpSp>
          <p:nvGrpSpPr>
            <p:cNvPr id="7" name="Group 22"/>
            <p:cNvGrpSpPr/>
            <p:nvPr/>
          </p:nvGrpSpPr>
          <p:grpSpPr>
            <a:xfrm>
              <a:off x="6856455" y="5020733"/>
              <a:ext cx="2194411" cy="1554480"/>
              <a:chOff x="6855101" y="1673352"/>
              <a:chExt cx="2194411" cy="1645920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855101" y="1673352"/>
                <a:ext cx="2194411" cy="1645920"/>
              </a:xfrm>
              <a:prstGeom prst="rect">
                <a:avLst/>
              </a:prstGeom>
              <a:noFill/>
              <a:ln w="12700">
                <a:solidFill>
                  <a:srgbClr val="00B050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7620000" y="2971800"/>
                <a:ext cx="639919" cy="338554"/>
              </a:xfrm>
              <a:prstGeom prst="rect">
                <a:avLst/>
              </a:prstGeom>
              <a:noFill/>
              <a:ln w="12700">
                <a:solidFill>
                  <a:srgbClr val="00B05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</a:rPr>
                  <a:t>4702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" name="Group 21"/>
            <p:cNvGrpSpPr/>
            <p:nvPr/>
          </p:nvGrpSpPr>
          <p:grpSpPr>
            <a:xfrm>
              <a:off x="4546602" y="5020733"/>
              <a:ext cx="2194411" cy="1554480"/>
              <a:chOff x="6855101" y="3352800"/>
              <a:chExt cx="2194411" cy="1645920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855101" y="3352800"/>
                <a:ext cx="2194411" cy="1645920"/>
              </a:xfrm>
              <a:prstGeom prst="rect">
                <a:avLst/>
              </a:prstGeom>
              <a:noFill/>
              <a:ln w="12700">
                <a:solidFill>
                  <a:srgbClr val="00B050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7620000" y="4648200"/>
                <a:ext cx="639919" cy="338554"/>
              </a:xfrm>
              <a:prstGeom prst="rect">
                <a:avLst/>
              </a:prstGeom>
              <a:noFill/>
              <a:ln w="12700">
                <a:solidFill>
                  <a:srgbClr val="00B05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</a:rPr>
                  <a:t>4701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9" name="Group 20"/>
          <p:cNvGrpSpPr/>
          <p:nvPr/>
        </p:nvGrpSpPr>
        <p:grpSpPr>
          <a:xfrm>
            <a:off x="6819033" y="3355130"/>
            <a:ext cx="2194411" cy="1554480"/>
            <a:chOff x="6867144" y="5105400"/>
            <a:chExt cx="2194411" cy="1645920"/>
          </a:xfrm>
        </p:grpSpPr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67144" y="5105400"/>
              <a:ext cx="2194411" cy="1645920"/>
            </a:xfrm>
            <a:prstGeom prst="rect">
              <a:avLst/>
            </a:prstGeom>
            <a:noFill/>
            <a:ln w="12700">
              <a:solidFill>
                <a:srgbClr val="FFC000"/>
              </a:solidFill>
              <a:miter lim="800000"/>
              <a:headEnd/>
              <a:tailEnd/>
            </a:ln>
            <a:effectLst/>
          </p:spPr>
        </p:pic>
        <p:sp>
          <p:nvSpPr>
            <p:cNvPr id="16" name="TextBox 15"/>
            <p:cNvSpPr txBox="1"/>
            <p:nvPr/>
          </p:nvSpPr>
          <p:spPr>
            <a:xfrm>
              <a:off x="7772400" y="6400800"/>
              <a:ext cx="639919" cy="338554"/>
            </a:xfrm>
            <a:prstGeom prst="rect">
              <a:avLst/>
            </a:prstGeom>
            <a:noFill/>
            <a:ln w="12700">
              <a:solidFill>
                <a:srgbClr val="FFC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</a:rPr>
                <a:t>3302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19"/>
          <p:cNvGrpSpPr/>
          <p:nvPr/>
        </p:nvGrpSpPr>
        <p:grpSpPr>
          <a:xfrm>
            <a:off x="4515516" y="3359727"/>
            <a:ext cx="2194560" cy="1554480"/>
            <a:chOff x="4636008" y="5105400"/>
            <a:chExt cx="2194560" cy="1645920"/>
          </a:xfrm>
        </p:grpSpPr>
        <p:pic>
          <p:nvPicPr>
            <p:cNvPr id="11" name="Picture 10" descr="IMG_1247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36008" y="5105400"/>
              <a:ext cx="2194560" cy="1645920"/>
            </a:xfrm>
            <a:prstGeom prst="rect">
              <a:avLst/>
            </a:prstGeom>
            <a:ln w="12700">
              <a:solidFill>
                <a:srgbClr val="FFC000"/>
              </a:solidFill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5410200" y="6400800"/>
              <a:ext cx="639919" cy="338554"/>
            </a:xfrm>
            <a:prstGeom prst="rect">
              <a:avLst/>
            </a:prstGeom>
            <a:noFill/>
            <a:ln w="12700">
              <a:solidFill>
                <a:srgbClr val="FFC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</a:rPr>
                <a:t>3301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0" name="Group 30"/>
          <p:cNvGrpSpPr/>
          <p:nvPr/>
        </p:nvGrpSpPr>
        <p:grpSpPr>
          <a:xfrm>
            <a:off x="152400" y="5021580"/>
            <a:ext cx="4237792" cy="1557754"/>
            <a:chOff x="188103" y="5029200"/>
            <a:chExt cx="4237792" cy="1557754"/>
          </a:xfrm>
        </p:grpSpPr>
        <p:grpSp>
          <p:nvGrpSpPr>
            <p:cNvPr id="21" name="Group 29"/>
            <p:cNvGrpSpPr/>
            <p:nvPr/>
          </p:nvGrpSpPr>
          <p:grpSpPr>
            <a:xfrm>
              <a:off x="2353396" y="5029200"/>
              <a:ext cx="2072499" cy="1557754"/>
              <a:chOff x="2353396" y="5029200"/>
              <a:chExt cx="2072499" cy="1557754"/>
            </a:xfrm>
          </p:grpSpPr>
          <p:pic>
            <p:nvPicPr>
              <p:cNvPr id="2055" name="Picture 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353396" y="5029200"/>
                <a:ext cx="2072499" cy="155448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3048000" y="6248400"/>
                <a:ext cx="639919" cy="338554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</a:rPr>
                  <a:t>1813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" name="Group 28"/>
            <p:cNvGrpSpPr/>
            <p:nvPr/>
          </p:nvGrpSpPr>
          <p:grpSpPr>
            <a:xfrm>
              <a:off x="188103" y="5029200"/>
              <a:ext cx="2072499" cy="1557754"/>
              <a:chOff x="188103" y="5029200"/>
              <a:chExt cx="2072499" cy="1557754"/>
            </a:xfrm>
          </p:grpSpPr>
          <p:pic>
            <p:nvPicPr>
              <p:cNvPr id="2054" name="Picture 6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8103" y="5029200"/>
                <a:ext cx="2072499" cy="155448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914400" y="6248400"/>
                <a:ext cx="624658" cy="338554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</a:rPr>
                  <a:t>6117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42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315200" cy="1143000"/>
          </a:xfrm>
        </p:spPr>
        <p:txBody>
          <a:bodyPr/>
          <a:lstStyle/>
          <a:p>
            <a:r>
              <a:rPr lang="en-US" dirty="0" smtClean="0"/>
              <a:t>FAV Research</a:t>
            </a:r>
            <a:r>
              <a:rPr lang="en-US" baseline="0" dirty="0" smtClean="0"/>
              <a:t> Project</a:t>
            </a:r>
            <a:br>
              <a:rPr lang="en-US" baseline="0" dirty="0" smtClean="0"/>
            </a:br>
            <a:r>
              <a:rPr lang="en-US" sz="2000" dirty="0" smtClean="0">
                <a:solidFill>
                  <a:schemeClr val="tx1"/>
                </a:solidFill>
              </a:rPr>
              <a:t>Farm</a:t>
            </a:r>
            <a:r>
              <a:rPr lang="en-US" sz="2000" baseline="0" dirty="0" smtClean="0">
                <a:solidFill>
                  <a:schemeClr val="tx1"/>
                </a:solidFill>
              </a:rPr>
              <a:t> Drainage Water 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552575"/>
            <a:ext cx="3918855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4173855"/>
            <a:ext cx="3918855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57200" y="1676400"/>
            <a:ext cx="4495801" cy="4439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800" dirty="0" smtClean="0"/>
              <a:t>Drainage flow, P concentration, and P load monitored</a:t>
            </a:r>
          </a:p>
          <a:p>
            <a:pPr marL="274320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800" dirty="0" smtClean="0"/>
              <a:t>Concentration measured from flow-composited refrigerated samples</a:t>
            </a:r>
          </a:p>
          <a:p>
            <a:pPr marL="274320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800" dirty="0" smtClean="0"/>
              <a:t>Analyses</a:t>
            </a:r>
            <a:r>
              <a:rPr lang="en-US" sz="1800" dirty="0" smtClean="0">
                <a:solidFill>
                  <a:srgbClr val="FFFF00"/>
                </a:solidFill>
              </a:rPr>
              <a:t>: </a:t>
            </a:r>
            <a:r>
              <a:rPr lang="en-US" sz="1800" dirty="0" smtClean="0">
                <a:solidFill>
                  <a:srgbClr val="FF0000"/>
                </a:solidFill>
              </a:rPr>
              <a:t>TP, TDP, SRP, TSS, pH, Ca</a:t>
            </a:r>
          </a:p>
          <a:p>
            <a:pPr marL="274320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800" dirty="0" smtClean="0"/>
              <a:t>Relationship between a pair of farms determined for P load and other constituents for baseline and treatment period</a:t>
            </a:r>
          </a:p>
          <a:p>
            <a:pPr marL="274320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800" dirty="0" smtClean="0"/>
              <a:t>Wet Season 2011 rainfall unevenly distributed – dry periods: Jul-Aug and Sep-Oct</a:t>
            </a:r>
          </a:p>
          <a:p>
            <a:pPr marL="274320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800" dirty="0" smtClean="0"/>
              <a:t>Rainfall, drainage volume, and P load used in developing regression relationships for each farm pair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4983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457200"/>
            <a:ext cx="8229600" cy="1066800"/>
          </a:xfrm>
        </p:spPr>
        <p:txBody>
          <a:bodyPr/>
          <a:lstStyle/>
          <a:p>
            <a:r>
              <a:rPr lang="en-US" dirty="0" smtClean="0"/>
              <a:t>Results of WY2011 EAA Basin TP?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6517993"/>
              </p:ext>
            </p:extLst>
          </p:nvPr>
        </p:nvGraphicFramePr>
        <p:xfrm>
          <a:off x="1828800" y="1676400"/>
          <a:ext cx="6172200" cy="412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2057400"/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TP Load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Predicted TP load (adjusted for WY2011 rainfall amounts and monthly distribution relative to baseline period)1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219 </a:t>
                      </a:r>
                      <a:r>
                        <a:rPr lang="en-US" sz="1600" dirty="0" err="1" smtClean="0"/>
                        <a:t>mt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Target TP load (Predicted TP load reduced by 25 percent)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164 </a:t>
                      </a:r>
                      <a:r>
                        <a:rPr lang="en-US" sz="1600" dirty="0" err="1" smtClean="0"/>
                        <a:t>mt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Limit TP load (upper 90% confidence limit for target load)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231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mt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Observed WY2011 TP load from the EAA with BMPs implemented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45 </a:t>
                      </a:r>
                      <a:r>
                        <a:rPr lang="en-US" sz="1600" dirty="0" err="1" smtClean="0"/>
                        <a:t>mt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WY2011 TP load reduction (relative difference between observed and predicted TP loads)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79%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Three-year average TP load reduction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62%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828800" y="5791200"/>
            <a:ext cx="63246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aseline="30000" dirty="0"/>
              <a:t>1</a:t>
            </a:r>
            <a:r>
              <a:rPr lang="en-US" sz="1000" dirty="0"/>
              <a:t>The baseline period of record is October 1978–September 1988 in accordance with EFA requirements.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Establishment of BMP’s</a:t>
            </a:r>
          </a:p>
        </p:txBody>
      </p:sp>
      <p:sp>
        <p:nvSpPr>
          <p:cNvPr id="2150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685800" y="2362200"/>
            <a:ext cx="8235950" cy="3810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The University of </a:t>
            </a:r>
            <a:r>
              <a:rPr lang="en-US" dirty="0" smtClean="0"/>
              <a:t>Florida (UF) </a:t>
            </a:r>
            <a:r>
              <a:rPr lang="en-US" dirty="0"/>
              <a:t>initiated BMP research in </a:t>
            </a:r>
            <a:r>
              <a:rPr lang="en-US" dirty="0" smtClean="0"/>
              <a:t>1986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It was alleged that Phosphorous (P) in agricultural drainage water leaving the EAA was negatively impacting downstream </a:t>
            </a:r>
            <a:r>
              <a:rPr lang="en-US" dirty="0" smtClean="0"/>
              <a:t>water quality and </a:t>
            </a:r>
            <a:r>
              <a:rPr lang="en-US" dirty="0"/>
              <a:t>surrounding ecosystems</a:t>
            </a:r>
          </a:p>
          <a:p>
            <a:pPr>
              <a:lnSpc>
                <a:spcPct val="90000"/>
              </a:lnSpc>
            </a:pPr>
            <a:r>
              <a:rPr lang="en-US" dirty="0"/>
              <a:t>P in fertilizer was believed by </a:t>
            </a:r>
            <a:r>
              <a:rPr lang="en-US" dirty="0" smtClean="0"/>
              <a:t>‘many’ </a:t>
            </a:r>
            <a:r>
              <a:rPr lang="en-US" dirty="0"/>
              <a:t>to be the primary source of elevated P concentrations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0" y="533400"/>
            <a:ext cx="8229600" cy="1066800"/>
          </a:xfrm>
          <a:noFill/>
          <a:ln/>
        </p:spPr>
        <p:txBody>
          <a:bodyPr/>
          <a:lstStyle/>
          <a:p>
            <a:pPr algn="ctr"/>
            <a:r>
              <a:rPr lang="en-US" dirty="0" smtClean="0"/>
              <a:t>Are BMPs Working</a:t>
            </a:r>
            <a:r>
              <a:rPr lang="en-US" dirty="0"/>
              <a:t>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7715250" cy="5246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315200" cy="914400"/>
          </a:xfrm>
        </p:spPr>
        <p:txBody>
          <a:bodyPr/>
          <a:lstStyle/>
          <a:p>
            <a:pPr algn="ctr"/>
            <a:r>
              <a:rPr lang="en-US" sz="3000" b="0" dirty="0" smtClean="0">
                <a:solidFill>
                  <a:schemeClr val="tx1"/>
                </a:solidFill>
              </a:rPr>
              <a:t>STA Performance Overview</a:t>
            </a:r>
            <a:endParaRPr lang="en-US" sz="3000" b="0" dirty="0">
              <a:solidFill>
                <a:schemeClr val="tx1"/>
              </a:solidFill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8127523" cy="5516562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162800" y="6583362"/>
            <a:ext cx="1981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i="1" dirty="0" smtClean="0">
                <a:solidFill>
                  <a:srgbClr val="FFFFFF"/>
                </a:solidFill>
              </a:rPr>
              <a:t>SFWMD, 2012</a:t>
            </a:r>
            <a:endParaRPr lang="en-US" sz="12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96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 Performance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WY 2011, the STAs received 735,165 acre-feet of water and retained </a:t>
            </a:r>
            <a:r>
              <a:rPr lang="en-US" dirty="0" smtClean="0">
                <a:solidFill>
                  <a:srgbClr val="FF0000"/>
                </a:solidFill>
              </a:rPr>
              <a:t>67.5</a:t>
            </a:r>
            <a:r>
              <a:rPr lang="en-US" dirty="0" smtClean="0"/>
              <a:t> metric tons of TP.</a:t>
            </a:r>
          </a:p>
          <a:p>
            <a:endParaRPr lang="en-US" dirty="0" smtClean="0"/>
          </a:p>
          <a:p>
            <a:r>
              <a:rPr lang="en-US" dirty="0" smtClean="0"/>
              <a:t>Equates to a </a:t>
            </a:r>
            <a:r>
              <a:rPr lang="en-US" dirty="0" smtClean="0">
                <a:solidFill>
                  <a:srgbClr val="FF0000"/>
                </a:solidFill>
              </a:rPr>
              <a:t>79 % </a:t>
            </a:r>
            <a:r>
              <a:rPr lang="en-US" dirty="0" smtClean="0"/>
              <a:t>TP load reduction and decrease in FWTP from </a:t>
            </a:r>
            <a:r>
              <a:rPr lang="en-US" dirty="0" smtClean="0">
                <a:solidFill>
                  <a:srgbClr val="C00000"/>
                </a:solidFill>
              </a:rPr>
              <a:t>94 </a:t>
            </a:r>
            <a:r>
              <a:rPr lang="en-US" dirty="0" smtClean="0"/>
              <a:t>to</a:t>
            </a:r>
            <a:r>
              <a:rPr lang="en-US" dirty="0" smtClean="0">
                <a:solidFill>
                  <a:srgbClr val="C00000"/>
                </a:solidFill>
              </a:rPr>
              <a:t> 20 </a:t>
            </a:r>
            <a:r>
              <a:rPr lang="en-US" dirty="0" smtClean="0"/>
              <a:t>ppb.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68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6018" name="Picture 2" descr="\\If-srvv-bgl\data\Unit\Samira\FAV Project\Pictures\IMG_07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362200"/>
            <a:ext cx="6324600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05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609600" y="304800"/>
            <a:ext cx="8305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200">
              <a:latin typeface="Times New Roman" pitchFamily="18" charset="0"/>
            </a:endParaRP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" y="518318"/>
            <a:ext cx="4196775" cy="5501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01505" y="731838"/>
            <a:ext cx="42424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Northern Everglades and Southern Everglades source control program implementation areas. </a:t>
            </a:r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5" t="43231" r="607" b="4437"/>
          <a:stretch/>
        </p:blipFill>
        <p:spPr bwMode="auto">
          <a:xfrm>
            <a:off x="4477846" y="2256972"/>
            <a:ext cx="4481101" cy="4353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838200"/>
            <a:ext cx="8229600" cy="1066800"/>
          </a:xfrm>
        </p:spPr>
        <p:txBody>
          <a:bodyPr/>
          <a:lstStyle/>
          <a:p>
            <a:pPr algn="ctr"/>
            <a:r>
              <a:rPr lang="en-US" dirty="0"/>
              <a:t>BMP Research</a:t>
            </a:r>
          </a:p>
        </p:txBody>
      </p:sp>
      <p:sp>
        <p:nvSpPr>
          <p:cNvPr id="2355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81000" y="1981200"/>
            <a:ext cx="8540750" cy="3810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Research done by UF determined that fertilizer practices and a combination of improved drainage uniformity and a reduction in drainage pumping could result in P load reductions of 20 to 60%</a:t>
            </a:r>
          </a:p>
          <a:p>
            <a:pPr>
              <a:lnSpc>
                <a:spcPct val="90000"/>
              </a:lnSpc>
            </a:pPr>
            <a:r>
              <a:rPr lang="en-US" dirty="0"/>
              <a:t>BMP’s suggested by UF and others were selected by the SFWMD for inclusion into a table of BMP options for EAA growers</a:t>
            </a:r>
          </a:p>
          <a:p>
            <a:pPr>
              <a:lnSpc>
                <a:spcPct val="90000"/>
              </a:lnSpc>
            </a:pPr>
            <a:r>
              <a:rPr lang="en-US" dirty="0"/>
              <a:t>This BMP table became part of a regulatory program initiated by the SFWMD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685800"/>
            <a:ext cx="8229600" cy="1066800"/>
          </a:xfrm>
        </p:spPr>
        <p:txBody>
          <a:bodyPr/>
          <a:lstStyle/>
          <a:p>
            <a:r>
              <a:rPr lang="en-US" dirty="0"/>
              <a:t>SFWMD BMP Definition</a:t>
            </a:r>
          </a:p>
        </p:txBody>
      </p:sp>
      <p:sp>
        <p:nvSpPr>
          <p:cNvPr id="9113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04800" y="1905000"/>
            <a:ext cx="8540750" cy="41910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Agricultural Best Management Practices (BMPs) are practical, cost-effective actions that agricultural businesses can use to reduce pesticides, fertilizers, animal waste and other pollutants entering our water resources.</a:t>
            </a:r>
          </a:p>
          <a:p>
            <a:r>
              <a:rPr lang="en-US" dirty="0"/>
              <a:t>BMPs are designed to protect or improve water quality while maintaining or even enhancing agricultural production.</a:t>
            </a:r>
          </a:p>
          <a:p>
            <a:r>
              <a:rPr lang="en-US" dirty="0"/>
              <a:t>The Florida Department of Agriculture and Consumer Services (FDACS) and the Florida Department of Environmental Protection (DEP) develop and adopt BMPs by rule for different types of agricultural operations.</a:t>
            </a:r>
            <a:endParaRPr lang="en-US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IMMYT">
  <a:themeElements>
    <a:clrScheme name="Custom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FFFF00"/>
      </a:hlink>
      <a:folHlink>
        <a:srgbClr val="FFC000"/>
      </a:folHlink>
    </a:clrScheme>
    <a:fontScheme name="CIMMY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1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1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IMMYT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MMYT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MMYT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MMYT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MMYT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MMYT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MMYT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MMYT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1201</TotalTime>
  <Words>3107</Words>
  <Application>Microsoft Office PowerPoint</Application>
  <PresentationFormat>On-screen Show (4:3)</PresentationFormat>
  <Paragraphs>540</Paragraphs>
  <Slides>63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Urban</vt:lpstr>
      <vt:lpstr>CIMMYT</vt:lpstr>
      <vt:lpstr>Acrobat Document</vt:lpstr>
      <vt:lpstr>Chart</vt:lpstr>
      <vt:lpstr>SmartDraw</vt:lpstr>
      <vt:lpstr>Image Document</vt:lpstr>
      <vt:lpstr> South Florida and Best Management Practices</vt:lpstr>
      <vt:lpstr>PowerPoint Presentation</vt:lpstr>
      <vt:lpstr>PowerPoint Presentation</vt:lpstr>
      <vt:lpstr>PowerPoint Presentation</vt:lpstr>
      <vt:lpstr>PowerPoint Presentation</vt:lpstr>
      <vt:lpstr>Establishment of BMP’s</vt:lpstr>
      <vt:lpstr>PowerPoint Presentation</vt:lpstr>
      <vt:lpstr>BMP Research</vt:lpstr>
      <vt:lpstr>SFWMD BMP Definition</vt:lpstr>
      <vt:lpstr>Working Definition of BMP</vt:lpstr>
      <vt:lpstr>Determining P Load</vt:lpstr>
      <vt:lpstr>PowerPoint Presentation</vt:lpstr>
      <vt:lpstr>PowerPoint Presentation</vt:lpstr>
      <vt:lpstr>Example: Sugarcane Farm Deep Soil</vt:lpstr>
      <vt:lpstr>Example: Sugarcane Farm  Shallow Soil</vt:lpstr>
      <vt:lpstr>Nutrient Control BMPs</vt:lpstr>
      <vt:lpstr>Soil Testing</vt:lpstr>
      <vt:lpstr>PowerPoint Presentation</vt:lpstr>
      <vt:lpstr>Fertilizer Application</vt:lpstr>
      <vt:lpstr>PowerPoint Presentation</vt:lpstr>
      <vt:lpstr>PowerPoint Presentation</vt:lpstr>
      <vt:lpstr>Fertilizer Misapplication Prevention</vt:lpstr>
      <vt:lpstr>Fertilizer Misapplication Prevention</vt:lpstr>
      <vt:lpstr>Fertilizer Spill Prevention</vt:lpstr>
      <vt:lpstr>PowerPoint Presentation</vt:lpstr>
      <vt:lpstr>Dealing With Fertilizer Spills</vt:lpstr>
      <vt:lpstr>Nutrient BMPs</vt:lpstr>
      <vt:lpstr>Water Management BMPs</vt:lpstr>
      <vt:lpstr>Definitions</vt:lpstr>
      <vt:lpstr>Rainfall Detention</vt:lpstr>
      <vt:lpstr>Water Detention Methods</vt:lpstr>
      <vt:lpstr>Regulated Pumping</vt:lpstr>
      <vt:lpstr>PowerPoint Presentation</vt:lpstr>
      <vt:lpstr>Pumping Exceptions</vt:lpstr>
      <vt:lpstr>PowerPoint Presentation</vt:lpstr>
      <vt:lpstr>Sediment control practices</vt:lpstr>
      <vt:lpstr>PowerPoint Presentation</vt:lpstr>
      <vt:lpstr>Sediment BMPs </vt:lpstr>
      <vt:lpstr>PowerPoint Presentation</vt:lpstr>
      <vt:lpstr>Particulate Phosphorus Sources</vt:lpstr>
      <vt:lpstr>Controlling Particulate P</vt:lpstr>
      <vt:lpstr>Land Leveling</vt:lpstr>
      <vt:lpstr>Field Ditch Sediment Sump</vt:lpstr>
      <vt:lpstr>Vegetation &amp; Berms</vt:lpstr>
      <vt:lpstr>Ditch &amp; Canal Bank Berms</vt:lpstr>
      <vt:lpstr>Riser Boards Near Pump Station</vt:lpstr>
      <vt:lpstr>Trash Rakes &amp; Weed Booms</vt:lpstr>
      <vt:lpstr>Removal of Aquatic Weeds</vt:lpstr>
      <vt:lpstr>Regular Canal Cleaning Program</vt:lpstr>
      <vt:lpstr>Regular Canal Cleaning</vt:lpstr>
      <vt:lpstr>Raised Culverts</vt:lpstr>
      <vt:lpstr>Cover Crop of rice</vt:lpstr>
      <vt:lpstr>What Else??</vt:lpstr>
      <vt:lpstr>PowerPoint Presentation</vt:lpstr>
      <vt:lpstr>PowerPoint Presentation</vt:lpstr>
      <vt:lpstr>BMP-FAV Research Project Objectives</vt:lpstr>
      <vt:lpstr>FAV Research Project Methods</vt:lpstr>
      <vt:lpstr>FAV Research Project Farm Drainage Water </vt:lpstr>
      <vt:lpstr>Results of WY2011 EAA Basin TP?</vt:lpstr>
      <vt:lpstr>Are BMPs Working?</vt:lpstr>
      <vt:lpstr>STA Performance Overview</vt:lpstr>
      <vt:lpstr>STA Performance Summary</vt:lpstr>
      <vt:lpstr>Thank you</vt:lpstr>
    </vt:vector>
  </TitlesOfParts>
  <Company>UF/IFAS Hendry Co Extension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Leslie Baucum</dc:creator>
  <cp:lastModifiedBy>josan</cp:lastModifiedBy>
  <cp:revision>32</cp:revision>
  <dcterms:created xsi:type="dcterms:W3CDTF">2008-11-04T15:08:32Z</dcterms:created>
  <dcterms:modified xsi:type="dcterms:W3CDTF">2012-08-23T17:37:21Z</dcterms:modified>
</cp:coreProperties>
</file>